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10287000" cx="18288000"/>
  <p:notesSz cx="6858000" cy="9144000"/>
  <p:embeddedFontLst>
    <p:embeddedFont>
      <p:font typeface="Raleway"/>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3" roundtripDataSignature="AMtx7mhsDJRV4Sh48ylLb8gEUHUuo7Om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B8A681-12FC-4D53-A2ED-DCCD64EA8287}">
  <a:tblStyle styleId="{40B8A681-12FC-4D53-A2ED-DCCD64EA8287}"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4.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ae472603a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25ae472603a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2" name="Google Shape;21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2" name="Google Shape;22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ae472603a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25ae472603a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ae472603a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g25ae472603a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5ae472603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5ae472603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6" name="Google Shape;296;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ae472603a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25ae472603a_2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ae472603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g25ae472603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8" name="Google Shape;36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ae472603a_2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25ae472603a_2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 name="Google Shape;11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ae472603a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g25ae472603a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jp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jpg"/><Relationship Id="rId4" Type="http://schemas.openxmlformats.org/officeDocument/2006/relationships/image" Target="../media/image16.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1"/>
          <p:cNvSpPr txBox="1"/>
          <p:nvPr/>
        </p:nvSpPr>
        <p:spPr>
          <a:xfrm>
            <a:off x="4971731" y="2184093"/>
            <a:ext cx="12497119" cy="243759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7200"/>
              <a:buFont typeface="Arial"/>
              <a:buNone/>
            </a:pPr>
            <a:r>
              <a:rPr b="1" i="0" lang="en-US" sz="7200" u="none" cap="none" strike="noStrike">
                <a:solidFill>
                  <a:srgbClr val="364182"/>
                </a:solidFill>
                <a:latin typeface="Raleway"/>
                <a:ea typeface="Raleway"/>
                <a:cs typeface="Raleway"/>
                <a:sym typeface="Raleway"/>
              </a:rPr>
              <a:t>PROJECT PRESENTATION </a:t>
            </a:r>
            <a:endParaRPr/>
          </a:p>
          <a:p>
            <a:pPr indent="0" lvl="0" marL="0" marR="0" rtl="0" algn="l">
              <a:lnSpc>
                <a:spcPct val="110000"/>
              </a:lnSpc>
              <a:spcBef>
                <a:spcPts val="0"/>
              </a:spcBef>
              <a:spcAft>
                <a:spcPts val="0"/>
              </a:spcAft>
              <a:buClr>
                <a:srgbClr val="000000"/>
              </a:buClr>
              <a:buSzPts val="7200"/>
              <a:buFont typeface="Arial"/>
              <a:buNone/>
            </a:pPr>
            <a:r>
              <a:rPr b="1" i="0" lang="en-US" sz="7200" u="none" cap="none" strike="noStrike">
                <a:solidFill>
                  <a:srgbClr val="364182"/>
                </a:solidFill>
                <a:latin typeface="Raleway"/>
                <a:ea typeface="Raleway"/>
                <a:cs typeface="Raleway"/>
                <a:sym typeface="Raleway"/>
              </a:rPr>
              <a:t>AND DEMONSTRATION</a:t>
            </a:r>
            <a:endParaRPr b="0" i="0" sz="7200" u="none" cap="none" strike="noStrike">
              <a:solidFill>
                <a:srgbClr val="364182"/>
              </a:solidFill>
              <a:latin typeface="Arial"/>
              <a:ea typeface="Arial"/>
              <a:cs typeface="Arial"/>
              <a:sym typeface="Arial"/>
            </a:endParaRPr>
          </a:p>
        </p:txBody>
      </p:sp>
      <p:sp>
        <p:nvSpPr>
          <p:cNvPr id="87" name="Google Shape;87;p1"/>
          <p:cNvSpPr txBox="1"/>
          <p:nvPr/>
        </p:nvSpPr>
        <p:spPr>
          <a:xfrm>
            <a:off x="4971731" y="483968"/>
            <a:ext cx="11335976" cy="680186"/>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Clr>
                <a:srgbClr val="000000"/>
              </a:buClr>
              <a:buSzPts val="3400"/>
              <a:buFont typeface="Arial"/>
              <a:buNone/>
            </a:pPr>
            <a:r>
              <a:rPr b="1" i="0" lang="en-US" sz="3400" u="none" cap="none" strike="noStrike">
                <a:solidFill>
                  <a:srgbClr val="364182"/>
                </a:solidFill>
                <a:latin typeface="Raleway"/>
                <a:ea typeface="Raleway"/>
                <a:cs typeface="Raleway"/>
                <a:sym typeface="Raleway"/>
              </a:rPr>
              <a:t>TECHNOLOGY IN AN INDIGENOUS CONTEXT PROJECT </a:t>
            </a:r>
            <a:endParaRPr b="0" i="0" sz="1400" u="none" cap="none" strike="noStrike">
              <a:solidFill>
                <a:srgbClr val="364182"/>
              </a:solidFill>
              <a:latin typeface="Arial"/>
              <a:ea typeface="Arial"/>
              <a:cs typeface="Arial"/>
              <a:sym typeface="Arial"/>
            </a:endParaRPr>
          </a:p>
        </p:txBody>
      </p:sp>
      <p:sp>
        <p:nvSpPr>
          <p:cNvPr id="88" name="Google Shape;88;p1"/>
          <p:cNvSpPr txBox="1"/>
          <p:nvPr/>
        </p:nvSpPr>
        <p:spPr>
          <a:xfrm>
            <a:off x="4971731" y="6070771"/>
            <a:ext cx="11113500" cy="2548390"/>
          </a:xfrm>
          <a:prstGeom prst="rect">
            <a:avLst/>
          </a:prstGeom>
          <a:noFill/>
          <a:ln>
            <a:noFill/>
          </a:ln>
        </p:spPr>
        <p:txBody>
          <a:bodyPr anchorCtr="0" anchor="t" bIns="0" lIns="0" spcFirstLastPara="1" rIns="0" wrap="square" tIns="0">
            <a:spAutoFit/>
          </a:bodyPr>
          <a:lstStyle/>
          <a:p>
            <a:pPr indent="0" lvl="0" marL="0" marR="0" rtl="0" algn="l">
              <a:lnSpc>
                <a:spcPct val="130007"/>
              </a:lnSpc>
              <a:spcBef>
                <a:spcPts val="0"/>
              </a:spcBef>
              <a:spcAft>
                <a:spcPts val="0"/>
              </a:spcAft>
              <a:buClr>
                <a:srgbClr val="000000"/>
              </a:buClr>
              <a:buSzPts val="2800"/>
              <a:buFont typeface="Arial"/>
              <a:buNone/>
            </a:pPr>
            <a:r>
              <a:rPr b="0" i="0" lang="en-US" sz="2800" u="none" cap="none" strike="noStrike">
                <a:solidFill>
                  <a:srgbClr val="364182"/>
                </a:solidFill>
                <a:latin typeface="Raleway"/>
                <a:ea typeface="Raleway"/>
                <a:cs typeface="Raleway"/>
                <a:sym typeface="Raleway"/>
              </a:rPr>
              <a:t>Team name: Skill-igenous</a:t>
            </a:r>
            <a:endParaRPr b="0" i="0" sz="2800" u="none" cap="none" strike="noStrike">
              <a:solidFill>
                <a:srgbClr val="364182"/>
              </a:solidFill>
              <a:latin typeface="Raleway"/>
              <a:ea typeface="Raleway"/>
              <a:cs typeface="Raleway"/>
              <a:sym typeface="Raleway"/>
            </a:endParaRPr>
          </a:p>
          <a:p>
            <a:pPr indent="0" lvl="0" marL="0" marR="0" rtl="0" algn="l">
              <a:lnSpc>
                <a:spcPct val="130007"/>
              </a:lnSpc>
              <a:spcBef>
                <a:spcPts val="1200"/>
              </a:spcBef>
              <a:spcAft>
                <a:spcPts val="0"/>
              </a:spcAft>
              <a:buClr>
                <a:srgbClr val="000000"/>
              </a:buClr>
              <a:buSzPts val="2800"/>
              <a:buFont typeface="Arial"/>
              <a:buNone/>
            </a:pPr>
            <a:r>
              <a:rPr b="0" i="0" lang="en-US" sz="2800" u="none" cap="none" strike="noStrike">
                <a:solidFill>
                  <a:srgbClr val="364182"/>
                </a:solidFill>
                <a:latin typeface="Raleway"/>
                <a:ea typeface="Raleway"/>
                <a:cs typeface="Raleway"/>
                <a:sym typeface="Raleway"/>
              </a:rPr>
              <a:t>Group no.: 5</a:t>
            </a:r>
            <a:endParaRPr b="0" i="0" sz="2800" u="none" cap="none" strike="noStrike">
              <a:solidFill>
                <a:srgbClr val="364182"/>
              </a:solidFill>
              <a:latin typeface="Raleway"/>
              <a:ea typeface="Raleway"/>
              <a:cs typeface="Raleway"/>
              <a:sym typeface="Raleway"/>
            </a:endParaRPr>
          </a:p>
          <a:p>
            <a:pPr indent="0" lvl="0" marL="0" marR="0" rtl="0" algn="l">
              <a:lnSpc>
                <a:spcPct val="130007"/>
              </a:lnSpc>
              <a:spcBef>
                <a:spcPts val="1200"/>
              </a:spcBef>
              <a:spcAft>
                <a:spcPts val="0"/>
              </a:spcAft>
              <a:buClr>
                <a:srgbClr val="000000"/>
              </a:buClr>
              <a:buSzPts val="2800"/>
              <a:buFont typeface="Arial"/>
              <a:buNone/>
            </a:pPr>
            <a:r>
              <a:rPr b="0" i="0" lang="en-US" sz="2800" u="none" cap="none" strike="noStrike">
                <a:solidFill>
                  <a:srgbClr val="364182"/>
                </a:solidFill>
                <a:latin typeface="Raleway"/>
                <a:ea typeface="Raleway"/>
                <a:cs typeface="Raleway"/>
                <a:sym typeface="Raleway"/>
              </a:rPr>
              <a:t>Members: Nguyen Ha Huy Hoang, Ta Quang Tung, Vu Minh Quang, Do Tuan Dat, Tran Khai Kiet</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65" name="Shape 165"/>
        <p:cNvGrpSpPr/>
        <p:nvPr/>
      </p:nvGrpSpPr>
      <p:grpSpPr>
        <a:xfrm>
          <a:off x="0" y="0"/>
          <a:ext cx="0" cy="0"/>
          <a:chOff x="0" y="0"/>
          <a:chExt cx="0" cy="0"/>
        </a:xfrm>
      </p:grpSpPr>
      <p:sp>
        <p:nvSpPr>
          <p:cNvPr id="166" name="Google Shape;166;p42"/>
          <p:cNvSpPr/>
          <p:nvPr/>
        </p:nvSpPr>
        <p:spPr>
          <a:xfrm>
            <a:off x="0" y="0"/>
            <a:ext cx="18288000" cy="10287000"/>
          </a:xfrm>
          <a:custGeom>
            <a:rect b="b" l="l" r="r" t="t"/>
            <a:pathLst>
              <a:path extrusionOk="0" h="10287000" w="8404756">
                <a:moveTo>
                  <a:pt x="0" y="0"/>
                </a:moveTo>
                <a:lnTo>
                  <a:pt x="8404756" y="0"/>
                </a:lnTo>
                <a:lnTo>
                  <a:pt x="8404756" y="10287000"/>
                </a:lnTo>
                <a:lnTo>
                  <a:pt x="0" y="10287000"/>
                </a:lnTo>
                <a:lnTo>
                  <a:pt x="0" y="0"/>
                </a:lnTo>
                <a:close/>
              </a:path>
            </a:pathLst>
          </a:custGeom>
          <a:blipFill rotWithShape="1">
            <a:blip r:embed="rId3">
              <a:alphaModFix/>
            </a:blip>
            <a:stretch>
              <a:fillRect b="0" l="-33550" r="-500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42"/>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8" name="Google Shape;168;p42"/>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LEARNING ISSUE</a:t>
            </a:r>
            <a:endParaRPr/>
          </a:p>
        </p:txBody>
      </p:sp>
      <p:sp>
        <p:nvSpPr>
          <p:cNvPr id="169" name="Google Shape;169;p42"/>
          <p:cNvSpPr txBox="1"/>
          <p:nvPr/>
        </p:nvSpPr>
        <p:spPr>
          <a:xfrm>
            <a:off x="5024529" y="589596"/>
            <a:ext cx="12199173"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2</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Mis/disinformation detection with deep learning</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sp>
        <p:nvSpPr>
          <p:cNvPr id="170" name="Google Shape;170;p42"/>
          <p:cNvSpPr txBox="1"/>
          <p:nvPr/>
        </p:nvSpPr>
        <p:spPr>
          <a:xfrm>
            <a:off x="5024529" y="3962065"/>
            <a:ext cx="12114893"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Mis/disinformation can have disastrous effects on communities.</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Factors that promote mis/disinformation spread: </a:t>
            </a:r>
            <a:r>
              <a:rPr b="1" i="1" lang="en-US" sz="2800" u="none" cap="none" strike="noStrike">
                <a:solidFill>
                  <a:srgbClr val="364182"/>
                </a:solidFill>
                <a:latin typeface="Raleway"/>
                <a:ea typeface="Raleway"/>
                <a:cs typeface="Raleway"/>
                <a:sym typeface="Raleway"/>
              </a:rPr>
              <a:t>use of social media, fast publication, low information literacy</a:t>
            </a:r>
            <a:r>
              <a:rPr b="0" i="0" lang="en-US" sz="2800" u="none" cap="none" strike="noStrike">
                <a:solidFill>
                  <a:srgbClr val="364182"/>
                </a:solidFill>
                <a:latin typeface="Raleway"/>
                <a:ea typeface="Raleway"/>
                <a:cs typeface="Raleway"/>
                <a:sym typeface="Raleway"/>
              </a:rPr>
              <a: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Our current information system allows the spread of mis/disinformation because anyone can upload learning content.</a:t>
            </a:r>
            <a:endParaRPr/>
          </a:p>
        </p:txBody>
      </p:sp>
      <p:sp>
        <p:nvSpPr>
          <p:cNvPr id="171" name="Google Shape;171;p42"/>
          <p:cNvSpPr txBox="1"/>
          <p:nvPr/>
        </p:nvSpPr>
        <p:spPr>
          <a:xfrm>
            <a:off x="5024529" y="7277392"/>
            <a:ext cx="1262202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364182"/>
                </a:solidFill>
                <a:latin typeface="Raleway"/>
                <a:ea typeface="Raleway"/>
                <a:cs typeface="Raleway"/>
                <a:sym typeface="Raleway"/>
              </a:rPr>
              <a:t>🡺 Some mis/disinformation detection mechanism is necessary</a:t>
            </a:r>
            <a:endParaRPr b="1" i="0" sz="3200" u="none" cap="none" strike="noStrike">
              <a:solidFill>
                <a:srgbClr val="36418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75" name="Shape 175"/>
        <p:cNvGrpSpPr/>
        <p:nvPr/>
      </p:nvGrpSpPr>
      <p:grpSpPr>
        <a:xfrm>
          <a:off x="0" y="0"/>
          <a:ext cx="0" cy="0"/>
          <a:chOff x="0" y="0"/>
          <a:chExt cx="0" cy="0"/>
        </a:xfrm>
      </p:grpSpPr>
      <p:sp>
        <p:nvSpPr>
          <p:cNvPr id="176" name="Google Shape;176;p43"/>
          <p:cNvSpPr/>
          <p:nvPr/>
        </p:nvSpPr>
        <p:spPr>
          <a:xfrm>
            <a:off x="0" y="0"/>
            <a:ext cx="18288000" cy="10287000"/>
          </a:xfrm>
          <a:custGeom>
            <a:rect b="b" l="l" r="r" t="t"/>
            <a:pathLst>
              <a:path extrusionOk="0" h="10287000" w="8404756">
                <a:moveTo>
                  <a:pt x="0" y="0"/>
                </a:moveTo>
                <a:lnTo>
                  <a:pt x="8404756" y="0"/>
                </a:lnTo>
                <a:lnTo>
                  <a:pt x="8404756" y="10287000"/>
                </a:lnTo>
                <a:lnTo>
                  <a:pt x="0" y="10287000"/>
                </a:lnTo>
                <a:lnTo>
                  <a:pt x="0" y="0"/>
                </a:lnTo>
                <a:close/>
              </a:path>
            </a:pathLst>
          </a:custGeom>
          <a:blipFill rotWithShape="1">
            <a:blip r:embed="rId3">
              <a:alphaModFix/>
            </a:blip>
            <a:stretch>
              <a:fillRect b="0" l="-33550" r="-500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43"/>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8" name="Google Shape;178;p43"/>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179" name="Google Shape;179;p43"/>
          <p:cNvSpPr txBox="1"/>
          <p:nvPr/>
        </p:nvSpPr>
        <p:spPr>
          <a:xfrm>
            <a:off x="5024529" y="589596"/>
            <a:ext cx="12199173"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2</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Mis/disinformation detection with deep learning</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sp>
        <p:nvSpPr>
          <p:cNvPr id="180" name="Google Shape;180;p43"/>
          <p:cNvSpPr txBox="1"/>
          <p:nvPr/>
        </p:nvSpPr>
        <p:spPr>
          <a:xfrm>
            <a:off x="5024529" y="3962065"/>
            <a:ext cx="12114900" cy="5633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The detector is based on a framework developed for misleading COVID-19 TikTok videos.</a:t>
            </a:r>
            <a:endParaRPr sz="2800"/>
          </a:p>
          <a:p>
            <a:pPr indent="-285813"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Analyzes the </a:t>
            </a:r>
            <a:r>
              <a:rPr b="1" i="0" lang="en-US" sz="2800" u="none" cap="none" strike="noStrike">
                <a:solidFill>
                  <a:srgbClr val="364182"/>
                </a:solidFill>
                <a:latin typeface="Raleway"/>
                <a:ea typeface="Raleway"/>
                <a:cs typeface="Raleway"/>
                <a:sym typeface="Raleway"/>
              </a:rPr>
              <a:t>visual and audio features separately</a:t>
            </a:r>
            <a:r>
              <a:rPr b="0" i="0" lang="en-US" sz="2800" u="none" cap="none" strike="noStrike">
                <a:solidFill>
                  <a:srgbClr val="364182"/>
                </a:solidFill>
                <a:latin typeface="Raleway"/>
                <a:ea typeface="Raleway"/>
                <a:cs typeface="Raleway"/>
                <a:sym typeface="Raleway"/>
              </a:rPr>
              <a:t>, then </a:t>
            </a:r>
            <a:r>
              <a:rPr b="1" i="0" lang="en-US" sz="2800" u="none" cap="none" strike="noStrike">
                <a:solidFill>
                  <a:srgbClr val="364182"/>
                </a:solidFill>
                <a:latin typeface="Raleway"/>
                <a:ea typeface="Raleway"/>
                <a:cs typeface="Raleway"/>
                <a:sym typeface="Raleway"/>
              </a:rPr>
              <a:t>fuses them into a vector representation</a:t>
            </a:r>
            <a:r>
              <a:rPr b="0" i="0" lang="en-US" sz="2800" u="none" cap="none" strike="noStrike">
                <a:solidFill>
                  <a:srgbClr val="364182"/>
                </a:solidFill>
                <a:latin typeface="Raleway"/>
                <a:ea typeface="Raleway"/>
                <a:cs typeface="Raleway"/>
                <a:sym typeface="Raleway"/>
              </a:rPr>
              <a:t> capturing the relationship between the frames and speech words.</a:t>
            </a:r>
            <a:endParaRPr sz="2800"/>
          </a:p>
          <a:p>
            <a:pPr indent="-285813"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Implemented with the </a:t>
            </a:r>
            <a:r>
              <a:rPr b="1" i="1" lang="en-US" sz="2800" u="none" cap="none" strike="noStrike">
                <a:solidFill>
                  <a:srgbClr val="364182"/>
                </a:solidFill>
                <a:latin typeface="Raleway"/>
                <a:ea typeface="Raleway"/>
                <a:cs typeface="Raleway"/>
                <a:sym typeface="Raleway"/>
              </a:rPr>
              <a:t>PyTorch</a:t>
            </a:r>
            <a:r>
              <a:rPr b="0" i="0" lang="en-US" sz="2800" u="none" cap="none" strike="noStrike">
                <a:solidFill>
                  <a:srgbClr val="364182"/>
                </a:solidFill>
                <a:latin typeface="Raleway"/>
                <a:ea typeface="Raleway"/>
                <a:cs typeface="Raleway"/>
                <a:sym typeface="Raleway"/>
              </a:rPr>
              <a:t> library on </a:t>
            </a:r>
            <a:r>
              <a:rPr b="1" i="1" lang="en-US" sz="2800" u="none" cap="none" strike="noStrike">
                <a:solidFill>
                  <a:srgbClr val="364182"/>
                </a:solidFill>
                <a:latin typeface="Raleway"/>
                <a:ea typeface="Raleway"/>
                <a:cs typeface="Raleway"/>
                <a:sym typeface="Raleway"/>
              </a:rPr>
              <a:t>Amazon SageMaker</a:t>
            </a:r>
            <a:r>
              <a:rPr b="0" i="0" lang="en-US" sz="2800" u="none" cap="none" strike="noStrike">
                <a:solidFill>
                  <a:srgbClr val="364182"/>
                </a:solidFill>
                <a:latin typeface="Raleway"/>
                <a:ea typeface="Raleway"/>
                <a:cs typeface="Raleway"/>
                <a:sym typeface="Raleway"/>
              </a:rPr>
              <a:t>.</a:t>
            </a:r>
            <a:endParaRPr sz="2800"/>
          </a:p>
          <a:p>
            <a:pPr indent="-285813"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Uploaded videos are </a:t>
            </a:r>
            <a:r>
              <a:rPr b="1" i="1" lang="en-US" sz="2800" u="none" cap="none" strike="noStrike">
                <a:solidFill>
                  <a:srgbClr val="364182"/>
                </a:solidFill>
                <a:latin typeface="Raleway"/>
                <a:ea typeface="Raleway"/>
                <a:cs typeface="Raleway"/>
                <a:sym typeface="Raleway"/>
              </a:rPr>
              <a:t>checked</a:t>
            </a:r>
            <a:r>
              <a:rPr b="0" i="0" lang="en-US" sz="2800" u="none" cap="none" strike="noStrike">
                <a:solidFill>
                  <a:srgbClr val="364182"/>
                </a:solidFill>
                <a:latin typeface="Raleway"/>
                <a:ea typeface="Raleway"/>
                <a:cs typeface="Raleway"/>
                <a:sym typeface="Raleway"/>
              </a:rPr>
              <a:t> before going into the database.</a:t>
            </a:r>
            <a:endParaRPr sz="2800"/>
          </a:p>
          <a:p>
            <a:pPr indent="-285813"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Misleading uploads can result in </a:t>
            </a:r>
            <a:r>
              <a:rPr b="1" i="1" lang="en-US" sz="2800" u="none" cap="none" strike="noStrike">
                <a:solidFill>
                  <a:srgbClr val="364182"/>
                </a:solidFill>
                <a:latin typeface="Raleway"/>
                <a:ea typeface="Raleway"/>
                <a:cs typeface="Raleway"/>
                <a:sym typeface="Raleway"/>
              </a:rPr>
              <a:t>warnings, penalties, or permanent bans</a:t>
            </a:r>
            <a:r>
              <a:rPr b="0" i="0" lang="en-US" sz="2800" u="none" cap="none" strike="noStrike">
                <a:solidFill>
                  <a:srgbClr val="364182"/>
                </a:solidFill>
                <a:latin typeface="Raleway"/>
                <a:ea typeface="Raleway"/>
                <a:cs typeface="Raleway"/>
                <a:sym typeface="Raleway"/>
              </a:rPr>
              <a:t>. Users can </a:t>
            </a:r>
            <a:r>
              <a:rPr b="1" i="1" lang="en-US" sz="2800" u="none" cap="none" strike="noStrike">
                <a:solidFill>
                  <a:srgbClr val="364182"/>
                </a:solidFill>
                <a:latin typeface="Raleway"/>
                <a:ea typeface="Raleway"/>
                <a:cs typeface="Raleway"/>
                <a:sym typeface="Raleway"/>
              </a:rPr>
              <a:t>request a re-verification </a:t>
            </a:r>
            <a:r>
              <a:rPr b="0" i="0" lang="en-US" sz="2800" u="none" cap="none" strike="noStrike">
                <a:solidFill>
                  <a:srgbClr val="364182"/>
                </a:solidFill>
                <a:latin typeface="Raleway"/>
                <a:ea typeface="Raleway"/>
                <a:cs typeface="Raleway"/>
                <a:sym typeface="Raleway"/>
              </a:rPr>
              <a:t>by human professionals to account for inaccuracy.</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84" name="Shape 184"/>
        <p:cNvGrpSpPr/>
        <p:nvPr/>
      </p:nvGrpSpPr>
      <p:grpSpPr>
        <a:xfrm>
          <a:off x="0" y="0"/>
          <a:ext cx="0" cy="0"/>
          <a:chOff x="0" y="0"/>
          <a:chExt cx="0" cy="0"/>
        </a:xfrm>
      </p:grpSpPr>
      <p:sp>
        <p:nvSpPr>
          <p:cNvPr id="185" name="Google Shape;185;g25ae472603a_2_33"/>
          <p:cNvSpPr/>
          <p:nvPr/>
        </p:nvSpPr>
        <p:spPr>
          <a:xfrm>
            <a:off x="0" y="0"/>
            <a:ext cx="18280344" cy="10287000"/>
          </a:xfrm>
          <a:custGeom>
            <a:rect b="b" l="l" r="r" t="t"/>
            <a:pathLst>
              <a:path extrusionOk="0" h="10287000" w="8404756">
                <a:moveTo>
                  <a:pt x="0" y="0"/>
                </a:moveTo>
                <a:lnTo>
                  <a:pt x="8404756" y="0"/>
                </a:lnTo>
                <a:lnTo>
                  <a:pt x="8404756" y="10287000"/>
                </a:lnTo>
                <a:lnTo>
                  <a:pt x="0" y="10287000"/>
                </a:lnTo>
                <a:lnTo>
                  <a:pt x="0" y="0"/>
                </a:lnTo>
                <a:close/>
              </a:path>
            </a:pathLst>
          </a:custGeom>
          <a:blipFill rotWithShape="1">
            <a:blip r:embed="rId3">
              <a:alphaModFix/>
            </a:blip>
            <a:stretch>
              <a:fillRect b="0" l="-33548" r="-5002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g25ae472603a_2_33"/>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g25ae472603a_2_33"/>
          <p:cNvSpPr txBox="1"/>
          <p:nvPr/>
        </p:nvSpPr>
        <p:spPr>
          <a:xfrm>
            <a:off x="5024529" y="3047395"/>
            <a:ext cx="288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188" name="Google Shape;188;g25ae472603a_2_33"/>
          <p:cNvSpPr txBox="1"/>
          <p:nvPr/>
        </p:nvSpPr>
        <p:spPr>
          <a:xfrm>
            <a:off x="5024529" y="589596"/>
            <a:ext cx="12199200" cy="18687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2</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Mis/disinformation detection with deep learning</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pic>
        <p:nvPicPr>
          <p:cNvPr id="189" name="Google Shape;189;g25ae472603a_2_33"/>
          <p:cNvPicPr preferRelativeResize="0"/>
          <p:nvPr/>
        </p:nvPicPr>
        <p:blipFill>
          <a:blip r:embed="rId4">
            <a:alphaModFix/>
          </a:blip>
          <a:stretch>
            <a:fillRect/>
          </a:stretch>
        </p:blipFill>
        <p:spPr>
          <a:xfrm>
            <a:off x="4972050" y="3703675"/>
            <a:ext cx="12628050" cy="5852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93" name="Shape 193"/>
        <p:cNvGrpSpPr/>
        <p:nvPr/>
      </p:nvGrpSpPr>
      <p:grpSpPr>
        <a:xfrm>
          <a:off x="0" y="0"/>
          <a:ext cx="0" cy="0"/>
          <a:chOff x="0" y="0"/>
          <a:chExt cx="0" cy="0"/>
        </a:xfrm>
      </p:grpSpPr>
      <p:sp>
        <p:nvSpPr>
          <p:cNvPr id="194" name="Google Shape;194;p44"/>
          <p:cNvSpPr/>
          <p:nvPr/>
        </p:nvSpPr>
        <p:spPr>
          <a:xfrm>
            <a:off x="0" y="0"/>
            <a:ext cx="18288000" cy="10287000"/>
          </a:xfrm>
          <a:custGeom>
            <a:rect b="b" l="l" r="r" t="t"/>
            <a:pathLst>
              <a:path extrusionOk="0" h="10287000" w="8404756">
                <a:moveTo>
                  <a:pt x="0" y="0"/>
                </a:moveTo>
                <a:lnTo>
                  <a:pt x="8404756" y="0"/>
                </a:lnTo>
                <a:lnTo>
                  <a:pt x="8404756" y="10287000"/>
                </a:lnTo>
                <a:lnTo>
                  <a:pt x="0" y="10287000"/>
                </a:lnTo>
                <a:lnTo>
                  <a:pt x="0" y="0"/>
                </a:lnTo>
                <a:close/>
              </a:path>
            </a:pathLst>
          </a:custGeom>
          <a:blipFill rotWithShape="1">
            <a:blip r:embed="rId3">
              <a:alphaModFix/>
            </a:blip>
            <a:stretch>
              <a:fillRect b="0" l="-33550" r="-500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44"/>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44"/>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BENEFITS</a:t>
            </a:r>
            <a:endParaRPr/>
          </a:p>
        </p:txBody>
      </p:sp>
      <p:sp>
        <p:nvSpPr>
          <p:cNvPr id="197" name="Google Shape;197;p44"/>
          <p:cNvSpPr txBox="1"/>
          <p:nvPr/>
        </p:nvSpPr>
        <p:spPr>
          <a:xfrm>
            <a:off x="5024529" y="589596"/>
            <a:ext cx="12199173"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2</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Mis/disinformation detection with deep learning</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sp>
        <p:nvSpPr>
          <p:cNvPr id="198" name="Google Shape;198;p44"/>
          <p:cNvSpPr txBox="1"/>
          <p:nvPr/>
        </p:nvSpPr>
        <p:spPr>
          <a:xfrm>
            <a:off x="5024530" y="3962065"/>
            <a:ext cx="7476820" cy="4154984"/>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Ensures that our information system will </a:t>
            </a:r>
            <a:r>
              <a:rPr b="1" i="1" lang="en-US" sz="2800" u="none" cap="none" strike="noStrike">
                <a:solidFill>
                  <a:srgbClr val="364182"/>
                </a:solidFill>
                <a:latin typeface="Raleway"/>
                <a:ea typeface="Raleway"/>
                <a:cs typeface="Raleway"/>
                <a:sym typeface="Raleway"/>
              </a:rPr>
              <a:t>remain useful for ethnic users </a:t>
            </a:r>
            <a:r>
              <a:rPr b="0" i="0" lang="en-US" sz="2800" u="none" cap="none" strike="noStrike">
                <a:solidFill>
                  <a:srgbClr val="364182"/>
                </a:solidFill>
                <a:latin typeface="Raleway"/>
                <a:ea typeface="Raleway"/>
                <a:cs typeface="Raleway"/>
                <a:sym typeface="Raleway"/>
              </a:rPr>
              <a:t>looking for agricultural knowledge.</a:t>
            </a:r>
            <a:endParaRPr/>
          </a:p>
          <a:p>
            <a:pPr indent="-457200" lvl="0" marL="457200" marR="0" rtl="0" algn="just">
              <a:lnSpc>
                <a:spcPct val="100000"/>
              </a:lnSpc>
              <a:spcBef>
                <a:spcPts val="2400"/>
              </a:spcBef>
              <a:spcAft>
                <a:spcPts val="0"/>
              </a:spcAft>
              <a:buClr>
                <a:srgbClr val="364182"/>
              </a:buClr>
              <a:buSzPts val="2800"/>
              <a:buFont typeface="Arial"/>
              <a:buChar char="•"/>
            </a:pPr>
            <a:r>
              <a:rPr b="1" i="1" lang="en-US" sz="2800" u="none" cap="none" strike="noStrike">
                <a:solidFill>
                  <a:srgbClr val="364182"/>
                </a:solidFill>
                <a:latin typeface="Raleway"/>
                <a:ea typeface="Raleway"/>
                <a:cs typeface="Raleway"/>
                <a:sym typeface="Raleway"/>
              </a:rPr>
              <a:t>Prevents bad actors from spreading misleading content</a:t>
            </a:r>
            <a:r>
              <a:rPr b="0" i="0" lang="en-US" sz="2800" u="none" cap="none" strike="noStrike">
                <a:solidFill>
                  <a:srgbClr val="364182"/>
                </a:solidFill>
                <a:latin typeface="Raleway"/>
                <a:ea typeface="Raleway"/>
                <a:cs typeface="Raleway"/>
                <a:sym typeface="Raleway"/>
              </a:rPr>
              <a:t> which can have serious consequences on ethnic communities.</a:t>
            </a:r>
            <a:endParaRPr b="0" i="0" sz="2800" u="none" cap="none" strike="noStrike">
              <a:solidFill>
                <a:srgbClr val="000000"/>
              </a:solidFill>
              <a:latin typeface="Arial"/>
              <a:ea typeface="Arial"/>
              <a:cs typeface="Arial"/>
              <a:sym typeface="Arial"/>
            </a:endParaRPr>
          </a:p>
          <a:p>
            <a:pPr indent="-107950" lvl="0" marL="285750" marR="0" rtl="0" algn="l">
              <a:lnSpc>
                <a:spcPct val="100000"/>
              </a:lnSpc>
              <a:spcBef>
                <a:spcPts val="2400"/>
              </a:spcBef>
              <a:spcAft>
                <a:spcPts val="0"/>
              </a:spcAft>
              <a:buClr>
                <a:srgbClr val="555A7B"/>
              </a:buClr>
              <a:buSzPts val="2800"/>
              <a:buFont typeface="Arial"/>
              <a:buNone/>
            </a:pPr>
            <a:r>
              <a:t/>
            </a:r>
            <a:endParaRPr b="0" i="0" sz="2800" u="none" cap="none" strike="noStrike">
              <a:solidFill>
                <a:srgbClr val="364182"/>
              </a:solidFill>
              <a:latin typeface="Raleway"/>
              <a:ea typeface="Raleway"/>
              <a:cs typeface="Raleway"/>
              <a:sym typeface="Raleway"/>
            </a:endParaRPr>
          </a:p>
        </p:txBody>
      </p:sp>
      <p:sp>
        <p:nvSpPr>
          <p:cNvPr id="199" name="Google Shape;199;p44"/>
          <p:cNvSpPr/>
          <p:nvPr/>
        </p:nvSpPr>
        <p:spPr>
          <a:xfrm>
            <a:off x="13614025" y="3962065"/>
            <a:ext cx="3561300" cy="356128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b="0" l="-24455" r="-24453"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03" name="Shape 203"/>
        <p:cNvGrpSpPr/>
        <p:nvPr/>
      </p:nvGrpSpPr>
      <p:grpSpPr>
        <a:xfrm>
          <a:off x="0" y="0"/>
          <a:ext cx="0" cy="0"/>
          <a:chOff x="0" y="0"/>
          <a:chExt cx="0" cy="0"/>
        </a:xfrm>
      </p:grpSpPr>
      <p:sp>
        <p:nvSpPr>
          <p:cNvPr id="204" name="Google Shape;204;p45"/>
          <p:cNvSpPr/>
          <p:nvPr/>
        </p:nvSpPr>
        <p:spPr>
          <a:xfrm>
            <a:off x="0" y="0"/>
            <a:ext cx="18288000" cy="10287000"/>
          </a:xfrm>
          <a:custGeom>
            <a:rect b="b" l="l" r="r" t="t"/>
            <a:pathLst>
              <a:path extrusionOk="0" h="10287000" w="8404756">
                <a:moveTo>
                  <a:pt x="0" y="0"/>
                </a:moveTo>
                <a:lnTo>
                  <a:pt x="8404756" y="0"/>
                </a:lnTo>
                <a:lnTo>
                  <a:pt x="8404756" y="10287000"/>
                </a:lnTo>
                <a:lnTo>
                  <a:pt x="0" y="10287000"/>
                </a:lnTo>
                <a:lnTo>
                  <a:pt x="0" y="0"/>
                </a:lnTo>
                <a:close/>
              </a:path>
            </a:pathLst>
          </a:custGeom>
          <a:blipFill rotWithShape="1">
            <a:blip r:embed="rId3">
              <a:alphaModFix/>
            </a:blip>
            <a:stretch>
              <a:fillRect b="0" l="-33550" r="-50026"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45"/>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 name="Google Shape;206;p45"/>
          <p:cNvSpPr txBox="1"/>
          <p:nvPr/>
        </p:nvSpPr>
        <p:spPr>
          <a:xfrm>
            <a:off x="5024529" y="30473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ESTIMATION OF BUDGET</a:t>
            </a:r>
            <a:endParaRPr/>
          </a:p>
        </p:txBody>
      </p:sp>
      <p:sp>
        <p:nvSpPr>
          <p:cNvPr id="207" name="Google Shape;207;p45"/>
          <p:cNvSpPr txBox="1"/>
          <p:nvPr/>
        </p:nvSpPr>
        <p:spPr>
          <a:xfrm>
            <a:off x="5024529" y="589596"/>
            <a:ext cx="12199173"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2</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Mis/disinformation detection with deep learning</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graphicFrame>
        <p:nvGraphicFramePr>
          <p:cNvPr id="208" name="Google Shape;208;p45"/>
          <p:cNvGraphicFramePr/>
          <p:nvPr/>
        </p:nvGraphicFramePr>
        <p:xfrm>
          <a:off x="5024529" y="4246570"/>
          <a:ext cx="3000000" cy="3000000"/>
        </p:xfrm>
        <a:graphic>
          <a:graphicData uri="http://schemas.openxmlformats.org/drawingml/2006/table">
            <a:tbl>
              <a:tblPr bandRow="1" firstRow="1">
                <a:noFill/>
                <a:tableStyleId>{40B8A681-12FC-4D53-A2ED-DCCD64EA8287}</a:tableStyleId>
              </a:tblPr>
              <a:tblGrid>
                <a:gridCol w="2058650"/>
                <a:gridCol w="7131250"/>
                <a:gridCol w="3172825"/>
              </a:tblGrid>
              <a:tr h="3708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Type</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Detail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Monthly costs</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Equipment</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Architecture (EC2, ECS and SageMaker)</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$422.42 (623.68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4">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Labor</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28.900.000 VND ( 1789.26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Manager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35.000.000 VND (2167.94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Machine learning engineers (x2)</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57.800.000 VND (3580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Office (100m</a:t>
                      </a:r>
                      <a:r>
                        <a:rPr baseline="30000" lang="en-US" sz="2400" u="none" cap="none" strike="noStrike">
                          <a:solidFill>
                            <a:srgbClr val="364182"/>
                          </a:solidFill>
                          <a:latin typeface="Raleway"/>
                          <a:ea typeface="Raleway"/>
                          <a:cs typeface="Raleway"/>
                          <a:sym typeface="Raleway"/>
                        </a:rPr>
                        <a:t>2</a:t>
                      </a:r>
                      <a:r>
                        <a:rPr lang="en-US" sz="2400" u="none" cap="none" strike="noStrike">
                          <a:solidFill>
                            <a:srgbClr val="364182"/>
                          </a:solidFill>
                          <a:latin typeface="Raleway"/>
                          <a:ea typeface="Raleway"/>
                          <a:cs typeface="Raleway"/>
                          <a:sym typeface="Raleway"/>
                        </a:rPr>
                        <a:t>, with electricity and Wi-Fi coverage)</a:t>
                      </a:r>
                      <a:endParaRPr baseline="30000"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117.500.000 VND (7381.54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gridSpan="2">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Total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249,126,512 VND (15542.42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09" name="Google Shape;209;p45"/>
          <p:cNvSpPr txBox="1"/>
          <p:nvPr/>
        </p:nvSpPr>
        <p:spPr>
          <a:xfrm>
            <a:off x="6699790" y="9395650"/>
            <a:ext cx="9882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364182"/>
                </a:solidFill>
                <a:latin typeface="Raleway"/>
                <a:ea typeface="Raleway"/>
                <a:cs typeface="Raleway"/>
                <a:sym typeface="Raleway"/>
              </a:rPr>
              <a:t>Cost over the entire project (3 months): </a:t>
            </a:r>
            <a:r>
              <a:rPr lang="en-US" sz="2900">
                <a:solidFill>
                  <a:srgbClr val="364182"/>
                </a:solidFill>
                <a:latin typeface="Raleway"/>
                <a:ea typeface="Raleway"/>
                <a:cs typeface="Raleway"/>
                <a:sym typeface="Raleway"/>
              </a:rPr>
              <a:t>747,379,536</a:t>
            </a:r>
            <a:r>
              <a:rPr lang="en-US" sz="2900">
                <a:solidFill>
                  <a:srgbClr val="364182"/>
                </a:solidFill>
                <a:latin typeface="Raleway"/>
                <a:ea typeface="Raleway"/>
                <a:cs typeface="Raleway"/>
                <a:sym typeface="Raleway"/>
              </a:rPr>
              <a:t> VND</a:t>
            </a:r>
            <a:endParaRPr sz="2900">
              <a:solidFill>
                <a:srgbClr val="364182"/>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13" name="Shape 213"/>
        <p:cNvGrpSpPr/>
        <p:nvPr/>
      </p:nvGrpSpPr>
      <p:grpSpPr>
        <a:xfrm>
          <a:off x="0" y="0"/>
          <a:ext cx="0" cy="0"/>
          <a:chOff x="0" y="0"/>
          <a:chExt cx="0" cy="0"/>
        </a:xfrm>
      </p:grpSpPr>
      <p:pic>
        <p:nvPicPr>
          <p:cNvPr id="214" name="Google Shape;214;p46"/>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215" name="Google Shape;215;p46"/>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 name="Google Shape;216;p46"/>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LEARNING ISSUE</a:t>
            </a:r>
            <a:endParaRPr b="1" i="0" sz="2400" u="none" cap="none" strike="noStrike">
              <a:solidFill>
                <a:srgbClr val="364182"/>
              </a:solidFill>
              <a:latin typeface="Raleway"/>
              <a:ea typeface="Raleway"/>
              <a:cs typeface="Raleway"/>
              <a:sym typeface="Raleway"/>
            </a:endParaRPr>
          </a:p>
        </p:txBody>
      </p:sp>
      <p:sp>
        <p:nvSpPr>
          <p:cNvPr id="217" name="Google Shape;217;p46"/>
          <p:cNvSpPr txBox="1"/>
          <p:nvPr/>
        </p:nvSpPr>
        <p:spPr>
          <a:xfrm>
            <a:off x="5024529" y="589596"/>
            <a:ext cx="12159098"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3</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Content auto-translation with transformer model</a:t>
            </a:r>
            <a:endParaRPr/>
          </a:p>
        </p:txBody>
      </p:sp>
      <p:sp>
        <p:nvSpPr>
          <p:cNvPr id="218" name="Google Shape;218;p46"/>
          <p:cNvSpPr txBox="1"/>
          <p:nvPr/>
        </p:nvSpPr>
        <p:spPr>
          <a:xfrm>
            <a:off x="5024529" y="3962065"/>
            <a:ext cx="12114893" cy="37240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Only </a:t>
            </a:r>
            <a:r>
              <a:rPr b="1" i="1" lang="en-US" sz="2800" u="none" cap="none" strike="noStrike">
                <a:solidFill>
                  <a:srgbClr val="364182"/>
                </a:solidFill>
                <a:latin typeface="Raleway"/>
                <a:ea typeface="Raleway"/>
                <a:cs typeface="Raleway"/>
                <a:sym typeface="Raleway"/>
              </a:rPr>
              <a:t>80.9% of the ethnic population</a:t>
            </a:r>
            <a:r>
              <a:rPr b="0" i="0" lang="en-US" sz="2800" u="none" cap="none" strike="noStrike">
                <a:solidFill>
                  <a:srgbClr val="364182"/>
                </a:solidFill>
                <a:latin typeface="Raleway"/>
                <a:ea typeface="Raleway"/>
                <a:cs typeface="Raleway"/>
                <a:sym typeface="Raleway"/>
              </a:rPr>
              <a:t> knows Vietnamese (GSO, 2019), meaning one out of five people gets alienated due to language.</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The current agriculture training knowledge is </a:t>
            </a:r>
            <a:r>
              <a:rPr b="1" i="1" lang="en-US" sz="2800" u="none" cap="none" strike="noStrike">
                <a:solidFill>
                  <a:srgbClr val="364182"/>
                </a:solidFill>
                <a:latin typeface="Raleway"/>
                <a:ea typeface="Raleway"/>
                <a:cs typeface="Raleway"/>
                <a:sym typeface="Raleway"/>
              </a:rPr>
              <a:t>available mostly in Vietnamese</a:t>
            </a:r>
            <a:r>
              <a:rPr b="0" i="0" lang="en-US" sz="2800" u="none" cap="none" strike="noStrike">
                <a:solidFill>
                  <a:srgbClr val="364182"/>
                </a:solidFill>
                <a:latin typeface="Raleway"/>
                <a:ea typeface="Raleway"/>
                <a:cs typeface="Raleway"/>
                <a:sym typeface="Raleway"/>
              </a:rPr>
              <a:t>. Ethnic learners who are not proficient in Vietnamese cannot peruse this content.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The learning content in our information system </a:t>
            </a:r>
            <a:r>
              <a:rPr b="1" i="1" lang="en-US" sz="2800" u="none" cap="none" strike="noStrike">
                <a:solidFill>
                  <a:srgbClr val="364182"/>
                </a:solidFill>
                <a:latin typeface="Raleway"/>
                <a:ea typeface="Raleway"/>
                <a:cs typeface="Raleway"/>
                <a:sym typeface="Raleway"/>
              </a:rPr>
              <a:t>must also be available in ethnic languages</a:t>
            </a:r>
            <a:r>
              <a:rPr b="0" i="0" lang="en-US" sz="2800" u="none" cap="none" strike="noStrike">
                <a:solidFill>
                  <a:srgbClr val="364182"/>
                </a:solidFill>
                <a:latin typeface="Raleway"/>
                <a:ea typeface="Raleway"/>
                <a:cs typeface="Raleway"/>
                <a:sym typeface="Raleway"/>
              </a:rPr>
              <a:t> to allow equal access.</a:t>
            </a:r>
            <a:endParaRPr b="0" i="0" sz="2800" u="none" cap="none" strike="noStrike">
              <a:solidFill>
                <a:srgbClr val="364182"/>
              </a:solidFill>
              <a:latin typeface="Raleway"/>
              <a:ea typeface="Raleway"/>
              <a:cs typeface="Raleway"/>
              <a:sym typeface="Raleway"/>
            </a:endParaRPr>
          </a:p>
        </p:txBody>
      </p:sp>
      <p:sp>
        <p:nvSpPr>
          <p:cNvPr id="219" name="Google Shape;219;p46"/>
          <p:cNvSpPr txBox="1"/>
          <p:nvPr/>
        </p:nvSpPr>
        <p:spPr>
          <a:xfrm>
            <a:off x="5024529" y="8028018"/>
            <a:ext cx="1262202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364182"/>
                </a:solidFill>
                <a:latin typeface="Raleway"/>
                <a:ea typeface="Raleway"/>
                <a:cs typeface="Raleway"/>
                <a:sym typeface="Raleway"/>
              </a:rPr>
              <a:t>🡺 An auto-translation for uploaded content is necessary.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23" name="Shape 223"/>
        <p:cNvGrpSpPr/>
        <p:nvPr/>
      </p:nvGrpSpPr>
      <p:grpSpPr>
        <a:xfrm>
          <a:off x="0" y="0"/>
          <a:ext cx="0" cy="0"/>
          <a:chOff x="0" y="0"/>
          <a:chExt cx="0" cy="0"/>
        </a:xfrm>
      </p:grpSpPr>
      <p:pic>
        <p:nvPicPr>
          <p:cNvPr id="224" name="Google Shape;224;p47"/>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225" name="Google Shape;225;p47"/>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47"/>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b="1" i="0" sz="2400" u="none" cap="none" strike="noStrike">
              <a:solidFill>
                <a:srgbClr val="364182"/>
              </a:solidFill>
              <a:latin typeface="Raleway"/>
              <a:ea typeface="Raleway"/>
              <a:cs typeface="Raleway"/>
              <a:sym typeface="Raleway"/>
            </a:endParaRPr>
          </a:p>
        </p:txBody>
      </p:sp>
      <p:sp>
        <p:nvSpPr>
          <p:cNvPr id="227" name="Google Shape;227;p47"/>
          <p:cNvSpPr txBox="1"/>
          <p:nvPr/>
        </p:nvSpPr>
        <p:spPr>
          <a:xfrm>
            <a:off x="5024529" y="589596"/>
            <a:ext cx="12159098"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3</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Content auto-translation with transformer model</a:t>
            </a:r>
            <a:endParaRPr/>
          </a:p>
        </p:txBody>
      </p:sp>
      <p:sp>
        <p:nvSpPr>
          <p:cNvPr id="228" name="Google Shape;228;p47"/>
          <p:cNvSpPr txBox="1"/>
          <p:nvPr/>
        </p:nvSpPr>
        <p:spPr>
          <a:xfrm>
            <a:off x="5024529" y="3962065"/>
            <a:ext cx="12114893" cy="489364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Features a </a:t>
            </a:r>
            <a:r>
              <a:rPr b="1" i="1" lang="en-US" sz="2800" u="none" cap="none" strike="noStrike">
                <a:solidFill>
                  <a:srgbClr val="364182"/>
                </a:solidFill>
                <a:latin typeface="Raleway"/>
                <a:ea typeface="Raleway"/>
                <a:cs typeface="Raleway"/>
                <a:sym typeface="Raleway"/>
              </a:rPr>
              <a:t>parallel dual-decoder Transformer </a:t>
            </a:r>
            <a:r>
              <a:rPr b="0" i="0" lang="en-US" sz="2800" u="none" cap="none" strike="noStrike">
                <a:solidFill>
                  <a:srgbClr val="364182"/>
                </a:solidFill>
                <a:latin typeface="Raleway"/>
                <a:ea typeface="Raleway"/>
                <a:cs typeface="Raleway"/>
                <a:sym typeface="Raleway"/>
              </a:rPr>
              <a:t>to </a:t>
            </a:r>
            <a:r>
              <a:rPr b="1" i="1" lang="en-US" sz="2800" u="none" cap="none" strike="noStrike">
                <a:solidFill>
                  <a:srgbClr val="364182"/>
                </a:solidFill>
                <a:latin typeface="Raleway"/>
                <a:ea typeface="Raleway"/>
                <a:cs typeface="Raleway"/>
                <a:sym typeface="Raleway"/>
              </a:rPr>
              <a:t>read</a:t>
            </a:r>
            <a:r>
              <a:rPr b="0" i="0" lang="en-US" sz="2800" u="none" cap="none" strike="noStrike">
                <a:solidFill>
                  <a:srgbClr val="364182"/>
                </a:solidFill>
                <a:latin typeface="Raleway"/>
                <a:ea typeface="Raleway"/>
                <a:cs typeface="Raleway"/>
                <a:sym typeface="Raleway"/>
              </a:rPr>
              <a:t> the video transcript at the same time as </a:t>
            </a:r>
            <a:r>
              <a:rPr b="1" i="1" lang="en-US" sz="2800" u="none" cap="none" strike="noStrike">
                <a:solidFill>
                  <a:srgbClr val="364182"/>
                </a:solidFill>
                <a:latin typeface="Raleway"/>
                <a:ea typeface="Raleway"/>
                <a:cs typeface="Raleway"/>
                <a:sym typeface="Raleway"/>
              </a:rPr>
              <a:t>translating</a:t>
            </a:r>
            <a:r>
              <a:rPr b="0" i="0" lang="en-US" sz="2800" u="none" cap="none" strike="noStrike">
                <a:solidFill>
                  <a:srgbClr val="364182"/>
                </a:solidFill>
                <a:latin typeface="Raleway"/>
                <a:ea typeface="Raleway"/>
                <a:cs typeface="Raleway"/>
                <a:sym typeface="Raleway"/>
              </a:rPr>
              <a:t> it.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An input layer will </a:t>
            </a:r>
            <a:r>
              <a:rPr b="1" i="1" lang="en-US" sz="2800" u="none" cap="none" strike="noStrike">
                <a:solidFill>
                  <a:srgbClr val="364182"/>
                </a:solidFill>
                <a:latin typeface="Raleway"/>
                <a:ea typeface="Raleway"/>
                <a:cs typeface="Raleway"/>
                <a:sym typeface="Raleway"/>
              </a:rPr>
              <a:t>read the video transcript </a:t>
            </a:r>
            <a:r>
              <a:rPr b="0" i="0" lang="en-US" sz="2800" u="none" cap="none" strike="noStrike">
                <a:solidFill>
                  <a:srgbClr val="364182"/>
                </a:solidFill>
                <a:latin typeface="Raleway"/>
                <a:ea typeface="Raleway"/>
                <a:cs typeface="Raleway"/>
                <a:sym typeface="Raleway"/>
              </a:rPr>
              <a:t>and </a:t>
            </a:r>
            <a:r>
              <a:rPr b="1" i="1" lang="en-US" sz="2800" u="none" cap="none" strike="noStrike">
                <a:solidFill>
                  <a:srgbClr val="364182"/>
                </a:solidFill>
                <a:latin typeface="Raleway"/>
                <a:ea typeface="Raleway"/>
                <a:cs typeface="Raleway"/>
                <a:sym typeface="Raleway"/>
              </a:rPr>
              <a:t>forward it into the transformer model</a:t>
            </a:r>
            <a:r>
              <a:rPr b="0" i="0" lang="en-US" sz="2800" u="none" cap="none" strike="noStrike">
                <a:solidFill>
                  <a:srgbClr val="364182"/>
                </a:solidFill>
                <a:latin typeface="Raleway"/>
                <a:ea typeface="Raleway"/>
                <a:cs typeface="Raleway"/>
                <a:sym typeface="Raleway"/>
              </a:rPr>
              <a: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The transformer model will utilize the </a:t>
            </a:r>
            <a:r>
              <a:rPr b="1" i="1" lang="en-US" sz="2800" u="none" cap="none" strike="noStrike">
                <a:solidFill>
                  <a:srgbClr val="364182"/>
                </a:solidFill>
                <a:latin typeface="Raleway"/>
                <a:ea typeface="Raleway"/>
                <a:cs typeface="Raleway"/>
                <a:sym typeface="Raleway"/>
              </a:rPr>
              <a:t>attention mechanism </a:t>
            </a:r>
            <a:r>
              <a:rPr b="0" i="0" lang="en-US" sz="2800" u="none" cap="none" strike="noStrike">
                <a:solidFill>
                  <a:srgbClr val="364182"/>
                </a:solidFill>
                <a:latin typeface="Raleway"/>
                <a:ea typeface="Raleway"/>
                <a:cs typeface="Raleway"/>
                <a:sym typeface="Raleway"/>
              </a:rPr>
              <a:t>for natural language processing to </a:t>
            </a:r>
            <a:r>
              <a:rPr b="1" i="1" lang="en-US" sz="2800" u="none" cap="none" strike="noStrike">
                <a:solidFill>
                  <a:srgbClr val="364182"/>
                </a:solidFill>
                <a:latin typeface="Raleway"/>
                <a:ea typeface="Raleway"/>
                <a:cs typeface="Raleway"/>
                <a:sym typeface="Raleway"/>
              </a:rPr>
              <a:t>boost performance on large datasets</a:t>
            </a:r>
            <a:r>
              <a:rPr b="0" i="0" lang="en-US" sz="2800" u="none" cap="none" strike="noStrike">
                <a:solidFill>
                  <a:srgbClr val="364182"/>
                </a:solidFill>
                <a:latin typeface="Raleway"/>
                <a:ea typeface="Raleway"/>
                <a:cs typeface="Raleway"/>
                <a:sym typeface="Raleway"/>
              </a:rPr>
              <a: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Unfortunately, the </a:t>
            </a:r>
            <a:r>
              <a:rPr b="1" i="1" lang="en-US" sz="2800" u="none" cap="none" strike="noStrike">
                <a:solidFill>
                  <a:srgbClr val="364182"/>
                </a:solidFill>
                <a:latin typeface="Raleway"/>
                <a:ea typeface="Raleway"/>
                <a:cs typeface="Raleway"/>
                <a:sym typeface="Raleway"/>
              </a:rPr>
              <a:t>maximum accuracy </a:t>
            </a:r>
            <a:r>
              <a:rPr b="0" i="0" lang="en-US" sz="2800" u="none" cap="none" strike="noStrike">
                <a:solidFill>
                  <a:srgbClr val="364182"/>
                </a:solidFill>
                <a:latin typeface="Raleway"/>
                <a:ea typeface="Raleway"/>
                <a:cs typeface="Raleway"/>
                <a:sym typeface="Raleway"/>
              </a:rPr>
              <a:t>yielded by this model is only </a:t>
            </a:r>
            <a:r>
              <a:rPr b="1" i="1" lang="en-US" sz="2800" u="none" cap="none" strike="noStrike">
                <a:solidFill>
                  <a:srgbClr val="364182"/>
                </a:solidFill>
                <a:latin typeface="Raleway"/>
                <a:ea typeface="Raleway"/>
                <a:cs typeface="Raleway"/>
                <a:sym typeface="Raleway"/>
              </a:rPr>
              <a:t>67%</a:t>
            </a:r>
            <a:r>
              <a:rPr b="0" i="0" lang="en-US" sz="2800" u="none" cap="none" strike="noStrike">
                <a:solidFill>
                  <a:srgbClr val="364182"/>
                </a:solidFill>
                <a:latin typeface="Raleway"/>
                <a:ea typeface="Raleway"/>
                <a:cs typeface="Raleway"/>
                <a:sym typeface="Raleway"/>
              </a:rPr>
              <a:t>, since it has to simultaneously read the video transcript and translate it.</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32" name="Shape 232"/>
        <p:cNvGrpSpPr/>
        <p:nvPr/>
      </p:nvGrpSpPr>
      <p:grpSpPr>
        <a:xfrm>
          <a:off x="0" y="0"/>
          <a:ext cx="0" cy="0"/>
          <a:chOff x="0" y="0"/>
          <a:chExt cx="0" cy="0"/>
        </a:xfrm>
      </p:grpSpPr>
      <p:pic>
        <p:nvPicPr>
          <p:cNvPr id="233" name="Google Shape;233;g25ae472603a_2_51"/>
          <p:cNvPicPr preferRelativeResize="0"/>
          <p:nvPr/>
        </p:nvPicPr>
        <p:blipFill rotWithShape="1">
          <a:blip r:embed="rId3">
            <a:alphaModFix/>
          </a:blip>
          <a:srcRect b="0" l="0" r="0" t="0"/>
          <a:stretch/>
        </p:blipFill>
        <p:spPr>
          <a:xfrm>
            <a:off x="0" y="0"/>
            <a:ext cx="18287997" cy="10286997"/>
          </a:xfrm>
          <a:prstGeom prst="rect">
            <a:avLst/>
          </a:prstGeom>
          <a:noFill/>
          <a:ln>
            <a:noFill/>
          </a:ln>
        </p:spPr>
      </p:pic>
      <p:sp>
        <p:nvSpPr>
          <p:cNvPr id="234" name="Google Shape;234;g25ae472603a_2_51"/>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g25ae472603a_2_51"/>
          <p:cNvSpPr txBox="1"/>
          <p:nvPr/>
        </p:nvSpPr>
        <p:spPr>
          <a:xfrm>
            <a:off x="5024529" y="25048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b="1" i="0" sz="2400" u="none" cap="none" strike="noStrike">
              <a:solidFill>
                <a:srgbClr val="364182"/>
              </a:solidFill>
              <a:latin typeface="Raleway"/>
              <a:ea typeface="Raleway"/>
              <a:cs typeface="Raleway"/>
              <a:sym typeface="Raleway"/>
            </a:endParaRPr>
          </a:p>
        </p:txBody>
      </p:sp>
      <p:sp>
        <p:nvSpPr>
          <p:cNvPr id="236" name="Google Shape;236;g25ae472603a_2_51"/>
          <p:cNvSpPr txBox="1"/>
          <p:nvPr/>
        </p:nvSpPr>
        <p:spPr>
          <a:xfrm>
            <a:off x="5024529" y="589596"/>
            <a:ext cx="12159000" cy="1452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3</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Content auto-translation with transformer model</a:t>
            </a:r>
            <a:endParaRPr/>
          </a:p>
        </p:txBody>
      </p:sp>
      <p:pic>
        <p:nvPicPr>
          <p:cNvPr id="237" name="Google Shape;237;g25ae472603a_2_51"/>
          <p:cNvPicPr preferRelativeResize="0"/>
          <p:nvPr/>
        </p:nvPicPr>
        <p:blipFill>
          <a:blip r:embed="rId4">
            <a:alphaModFix/>
          </a:blip>
          <a:stretch>
            <a:fillRect/>
          </a:stretch>
        </p:blipFill>
        <p:spPr>
          <a:xfrm>
            <a:off x="7108275" y="3429000"/>
            <a:ext cx="7991475" cy="655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41" name="Shape 241"/>
        <p:cNvGrpSpPr/>
        <p:nvPr/>
      </p:nvGrpSpPr>
      <p:grpSpPr>
        <a:xfrm>
          <a:off x="0" y="0"/>
          <a:ext cx="0" cy="0"/>
          <a:chOff x="0" y="0"/>
          <a:chExt cx="0" cy="0"/>
        </a:xfrm>
      </p:grpSpPr>
      <p:pic>
        <p:nvPicPr>
          <p:cNvPr id="242" name="Google Shape;242;p48"/>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243" name="Google Shape;243;p48"/>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48"/>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BENEFITS</a:t>
            </a:r>
            <a:endParaRPr b="1" i="0" sz="2400" u="none" cap="none" strike="noStrike">
              <a:solidFill>
                <a:srgbClr val="364182"/>
              </a:solidFill>
              <a:latin typeface="Raleway"/>
              <a:ea typeface="Raleway"/>
              <a:cs typeface="Raleway"/>
              <a:sym typeface="Raleway"/>
            </a:endParaRPr>
          </a:p>
        </p:txBody>
      </p:sp>
      <p:sp>
        <p:nvSpPr>
          <p:cNvPr id="245" name="Google Shape;245;p48"/>
          <p:cNvSpPr txBox="1"/>
          <p:nvPr/>
        </p:nvSpPr>
        <p:spPr>
          <a:xfrm>
            <a:off x="5024529" y="589596"/>
            <a:ext cx="12159098"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3</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Content auto-translation with transformer model</a:t>
            </a:r>
            <a:endParaRPr/>
          </a:p>
        </p:txBody>
      </p:sp>
      <p:sp>
        <p:nvSpPr>
          <p:cNvPr id="246" name="Google Shape;246;p48"/>
          <p:cNvSpPr txBox="1"/>
          <p:nvPr/>
        </p:nvSpPr>
        <p:spPr>
          <a:xfrm>
            <a:off x="5024529" y="3962065"/>
            <a:ext cx="12114893" cy="507831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1" i="1" lang="en-US" sz="2800" u="none" cap="none" strike="noStrike">
                <a:solidFill>
                  <a:srgbClr val="364182"/>
                </a:solidFill>
                <a:latin typeface="Raleway"/>
                <a:ea typeface="Raleway"/>
                <a:cs typeface="Raleway"/>
                <a:sym typeface="Raleway"/>
              </a:rPr>
              <a:t>Improve accessibility </a:t>
            </a:r>
            <a:r>
              <a:rPr b="0" i="0" lang="en-US" sz="2800" u="none" cap="none" strike="noStrike">
                <a:solidFill>
                  <a:srgbClr val="364182"/>
                </a:solidFill>
                <a:latin typeface="Raleway"/>
                <a:ea typeface="Raleway"/>
                <a:cs typeface="Raleway"/>
                <a:sym typeface="Raleway"/>
              </a:rPr>
              <a:t>for ethnic minorities.</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Bring </a:t>
            </a:r>
            <a:r>
              <a:rPr b="1" i="1" lang="en-US" sz="2800" u="none" cap="none" strike="noStrike">
                <a:solidFill>
                  <a:srgbClr val="364182"/>
                </a:solidFill>
                <a:latin typeface="Raleway"/>
                <a:ea typeface="Raleway"/>
                <a:cs typeface="Raleway"/>
                <a:sym typeface="Raleway"/>
              </a:rPr>
              <a:t>existing training materials closer to ethnic minorities </a:t>
            </a:r>
            <a:r>
              <a:rPr b="0" i="0" lang="en-US" sz="2800" u="none" cap="none" strike="noStrike">
                <a:solidFill>
                  <a:srgbClr val="364182"/>
                </a:solidFill>
                <a:latin typeface="Raleway"/>
                <a:ea typeface="Raleway"/>
                <a:cs typeface="Raleway"/>
                <a:sym typeface="Raleway"/>
              </a:rPr>
              <a:t>that are not fluent in Vietnamese.</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Result in a </a:t>
            </a:r>
            <a:r>
              <a:rPr b="1" i="1" lang="en-US" sz="2800" u="none" cap="none" strike="noStrike">
                <a:solidFill>
                  <a:srgbClr val="364182"/>
                </a:solidFill>
                <a:latin typeface="Raleway"/>
                <a:ea typeface="Raleway"/>
                <a:cs typeface="Raleway"/>
                <a:sym typeface="Raleway"/>
              </a:rPr>
              <a:t>more inclusive learning platform</a:t>
            </a:r>
            <a:r>
              <a:rPr b="0" i="0" lang="en-US" sz="2800" u="none" cap="none" strike="noStrike">
                <a:solidFill>
                  <a:srgbClr val="364182"/>
                </a:solidFill>
                <a:latin typeface="Raleway"/>
                <a:ea typeface="Raleway"/>
                <a:cs typeface="Raleway"/>
                <a:sym typeface="Raleway"/>
              </a:rPr>
              <a:t>. </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Integrates seamlessly with the </a:t>
            </a:r>
            <a:r>
              <a:rPr b="1" i="1" lang="en-US" sz="2800" u="none" cap="none" strike="noStrike">
                <a:solidFill>
                  <a:srgbClr val="364182"/>
                </a:solidFill>
                <a:latin typeface="Raleway"/>
                <a:ea typeface="Raleway"/>
                <a:cs typeface="Raleway"/>
                <a:sym typeface="Raleway"/>
              </a:rPr>
              <a:t>search engine feature </a:t>
            </a:r>
            <a:r>
              <a:rPr b="0" i="0" lang="en-US" sz="2800" u="none" cap="none" strike="noStrike">
                <a:solidFill>
                  <a:srgbClr val="364182"/>
                </a:solidFill>
                <a:latin typeface="Raleway"/>
                <a:ea typeface="Raleway"/>
                <a:cs typeface="Raleway"/>
                <a:sym typeface="Raleway"/>
              </a:rPr>
              <a:t>mentioned later, allowing ethnic users to search for content in their native languages.</a:t>
            </a:r>
            <a:endParaRPr/>
          </a:p>
          <a:p>
            <a:pPr indent="-107950" lvl="0" marL="285750" marR="0" rtl="0" algn="l">
              <a:lnSpc>
                <a:spcPct val="100000"/>
              </a:lnSpc>
              <a:spcBef>
                <a:spcPts val="2400"/>
              </a:spcBef>
              <a:spcAft>
                <a:spcPts val="0"/>
              </a:spcAft>
              <a:buClr>
                <a:srgbClr val="555A7B"/>
              </a:buClr>
              <a:buSzPts val="2800"/>
              <a:buFont typeface="Arial"/>
              <a:buNone/>
            </a:pPr>
            <a:r>
              <a:t/>
            </a:r>
            <a:endParaRPr b="0" i="0" sz="2800" u="none" cap="none" strike="noStrike">
              <a:solidFill>
                <a:srgbClr val="364182"/>
              </a:solidFill>
              <a:latin typeface="Raleway"/>
              <a:ea typeface="Raleway"/>
              <a:cs typeface="Raleway"/>
              <a:sym typeface="Raleway"/>
            </a:endParaRPr>
          </a:p>
          <a:p>
            <a:pPr indent="-107950" lvl="0" marL="285750" marR="0" rtl="0" algn="l">
              <a:lnSpc>
                <a:spcPct val="100000"/>
              </a:lnSpc>
              <a:spcBef>
                <a:spcPts val="2400"/>
              </a:spcBef>
              <a:spcAft>
                <a:spcPts val="0"/>
              </a:spcAft>
              <a:buClr>
                <a:srgbClr val="555A7B"/>
              </a:buClr>
              <a:buSzPts val="2800"/>
              <a:buFont typeface="Arial"/>
              <a:buNone/>
            </a:pPr>
            <a:r>
              <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50" name="Shape 250"/>
        <p:cNvGrpSpPr/>
        <p:nvPr/>
      </p:nvGrpSpPr>
      <p:grpSpPr>
        <a:xfrm>
          <a:off x="0" y="0"/>
          <a:ext cx="0" cy="0"/>
          <a:chOff x="0" y="0"/>
          <a:chExt cx="0" cy="0"/>
        </a:xfrm>
      </p:grpSpPr>
      <p:pic>
        <p:nvPicPr>
          <p:cNvPr id="251" name="Google Shape;251;g25ae472603a_2_13"/>
          <p:cNvPicPr preferRelativeResize="0"/>
          <p:nvPr/>
        </p:nvPicPr>
        <p:blipFill rotWithShape="1">
          <a:blip r:embed="rId3">
            <a:alphaModFix/>
          </a:blip>
          <a:srcRect b="0" l="0" r="0" t="0"/>
          <a:stretch/>
        </p:blipFill>
        <p:spPr>
          <a:xfrm>
            <a:off x="0" y="-1"/>
            <a:ext cx="18287997" cy="10286997"/>
          </a:xfrm>
          <a:prstGeom prst="rect">
            <a:avLst/>
          </a:prstGeom>
          <a:noFill/>
          <a:ln>
            <a:noFill/>
          </a:ln>
        </p:spPr>
      </p:pic>
      <p:sp>
        <p:nvSpPr>
          <p:cNvPr id="252" name="Google Shape;252;g25ae472603a_2_13"/>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g25ae472603a_2_13"/>
          <p:cNvSpPr txBox="1"/>
          <p:nvPr/>
        </p:nvSpPr>
        <p:spPr>
          <a:xfrm>
            <a:off x="5024529" y="24577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ESTIMATION OF BUDGET</a:t>
            </a:r>
            <a:endParaRPr/>
          </a:p>
        </p:txBody>
      </p:sp>
      <p:graphicFrame>
        <p:nvGraphicFramePr>
          <p:cNvPr id="254" name="Google Shape;254;g25ae472603a_2_13"/>
          <p:cNvGraphicFramePr/>
          <p:nvPr/>
        </p:nvGraphicFramePr>
        <p:xfrm>
          <a:off x="4682916" y="3428995"/>
          <a:ext cx="3000000" cy="3000000"/>
        </p:xfrm>
        <a:graphic>
          <a:graphicData uri="http://schemas.openxmlformats.org/drawingml/2006/table">
            <a:tbl>
              <a:tblPr bandRow="1" firstRow="1">
                <a:noFill/>
                <a:tableStyleId>{40B8A681-12FC-4D53-A2ED-DCCD64EA8287}</a:tableStyleId>
              </a:tblPr>
              <a:tblGrid>
                <a:gridCol w="2058650"/>
                <a:gridCol w="6701575"/>
                <a:gridCol w="4472900"/>
              </a:tblGrid>
              <a:tr h="3708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Type</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Detail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Monthly costs</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2">
                  <a:txBody>
                    <a:bodyPr/>
                    <a:lstStyle/>
                    <a:p>
                      <a:pPr indent="0" lvl="0" marL="0" rtl="0" algn="ctr">
                        <a:spcBef>
                          <a:spcPts val="0"/>
                        </a:spcBef>
                        <a:spcAft>
                          <a:spcPts val="0"/>
                        </a:spcAft>
                        <a:buNone/>
                      </a:pPr>
                      <a:r>
                        <a:rPr lang="en-US" sz="2400">
                          <a:solidFill>
                            <a:srgbClr val="364182"/>
                          </a:solidFill>
                          <a:latin typeface="Raleway"/>
                          <a:ea typeface="Raleway"/>
                          <a:cs typeface="Raleway"/>
                          <a:sym typeface="Raleway"/>
                        </a:rPr>
                        <a:t>Equipment</a:t>
                      </a:r>
                      <a:endParaRPr>
                        <a:solidFill>
                          <a:schemeClr val="dk1"/>
                        </a:solidFill>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Architecture (EC2, ECS and SageMaker)</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$422.42 (623.68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GPU Tesla T4 (x5)</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$5900 (8757.05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4">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Labor</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28.900.000 VND ( 1789.26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Manager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35.000.000 VND (2167.94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Machine learning engineers (x</a:t>
                      </a:r>
                      <a:r>
                        <a:rPr lang="en-US" sz="2400">
                          <a:solidFill>
                            <a:srgbClr val="364182"/>
                          </a:solidFill>
                          <a:latin typeface="Raleway"/>
                          <a:ea typeface="Raleway"/>
                          <a:cs typeface="Raleway"/>
                          <a:sym typeface="Raleway"/>
                        </a:rPr>
                        <a:t>1</a:t>
                      </a:r>
                      <a:r>
                        <a:rPr lang="en-US" sz="2400" u="none" cap="none" strike="noStrike">
                          <a:solidFill>
                            <a:srgbClr val="364182"/>
                          </a:solidFill>
                          <a:latin typeface="Raleway"/>
                          <a:ea typeface="Raleway"/>
                          <a:cs typeface="Raleway"/>
                          <a:sym typeface="Raleway"/>
                        </a:rPr>
                        <a:t>)</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28.900.000 VND (1790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Office (100m</a:t>
                      </a:r>
                      <a:r>
                        <a:rPr baseline="30000" lang="en-US" sz="2400" u="none" cap="none" strike="noStrike">
                          <a:solidFill>
                            <a:srgbClr val="364182"/>
                          </a:solidFill>
                          <a:latin typeface="Raleway"/>
                          <a:ea typeface="Raleway"/>
                          <a:cs typeface="Raleway"/>
                          <a:sym typeface="Raleway"/>
                        </a:rPr>
                        <a:t>2</a:t>
                      </a:r>
                      <a:r>
                        <a:rPr lang="en-US" sz="2400" u="none" cap="none" strike="noStrike">
                          <a:solidFill>
                            <a:srgbClr val="364182"/>
                          </a:solidFill>
                          <a:latin typeface="Raleway"/>
                          <a:ea typeface="Raleway"/>
                          <a:cs typeface="Raleway"/>
                          <a:sym typeface="Raleway"/>
                        </a:rPr>
                        <a:t>, with electricity and Wi-Fi coverage)</a:t>
                      </a:r>
                      <a:endParaRPr baseline="30000"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117.500.000 VND (7381.54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gridSpan="2">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Total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330,166,375 VND (20720.21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255" name="Google Shape;255;g25ae472603a_2_13"/>
          <p:cNvSpPr txBox="1"/>
          <p:nvPr/>
        </p:nvSpPr>
        <p:spPr>
          <a:xfrm>
            <a:off x="5024529" y="589596"/>
            <a:ext cx="12159000" cy="1452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3</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Content auto-translation with transformer model</a:t>
            </a:r>
            <a:endParaRPr/>
          </a:p>
        </p:txBody>
      </p:sp>
      <p:sp>
        <p:nvSpPr>
          <p:cNvPr id="256" name="Google Shape;256;g25ae472603a_2_13"/>
          <p:cNvSpPr txBox="1"/>
          <p:nvPr/>
        </p:nvSpPr>
        <p:spPr>
          <a:xfrm>
            <a:off x="6741565" y="8693450"/>
            <a:ext cx="9882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364182"/>
                </a:solidFill>
                <a:latin typeface="Raleway"/>
                <a:ea typeface="Raleway"/>
                <a:cs typeface="Raleway"/>
                <a:sym typeface="Raleway"/>
              </a:rPr>
              <a:t>Cost over the entire project (3 months): </a:t>
            </a:r>
            <a:r>
              <a:rPr lang="en-US" sz="2900">
                <a:solidFill>
                  <a:srgbClr val="364182"/>
                </a:solidFill>
                <a:latin typeface="Raleway"/>
                <a:ea typeface="Raleway"/>
                <a:cs typeface="Raleway"/>
                <a:sym typeface="Raleway"/>
              </a:rPr>
              <a:t>990,499,125</a:t>
            </a:r>
            <a:r>
              <a:rPr lang="en-US" sz="2900">
                <a:solidFill>
                  <a:srgbClr val="364182"/>
                </a:solidFill>
                <a:latin typeface="Raleway"/>
                <a:ea typeface="Raleway"/>
                <a:cs typeface="Raleway"/>
                <a:sym typeface="Raleway"/>
              </a:rPr>
              <a:t> VND</a:t>
            </a:r>
            <a:endParaRPr sz="2900">
              <a:solidFill>
                <a:srgbClr val="364182"/>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36"/>
          <p:cNvSpPr/>
          <p:nvPr/>
        </p:nvSpPr>
        <p:spPr>
          <a:xfrm>
            <a:off x="0" y="0"/>
            <a:ext cx="18288000" cy="10287000"/>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36"/>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5" name="Google Shape;95;p36"/>
          <p:cNvSpPr txBox="1"/>
          <p:nvPr/>
        </p:nvSpPr>
        <p:spPr>
          <a:xfrm>
            <a:off x="5024529" y="589596"/>
            <a:ext cx="2512226" cy="76783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Overview</a:t>
            </a:r>
            <a:endParaRPr b="0" i="0" sz="4000" u="none" cap="none" strike="noStrike">
              <a:solidFill>
                <a:srgbClr val="364182"/>
              </a:solidFill>
              <a:latin typeface="Arial"/>
              <a:ea typeface="Arial"/>
              <a:cs typeface="Arial"/>
              <a:sym typeface="Arial"/>
            </a:endParaRPr>
          </a:p>
        </p:txBody>
      </p:sp>
      <p:graphicFrame>
        <p:nvGraphicFramePr>
          <p:cNvPr id="96" name="Google Shape;96;p36"/>
          <p:cNvGraphicFramePr/>
          <p:nvPr/>
        </p:nvGraphicFramePr>
        <p:xfrm>
          <a:off x="5024529" y="2603500"/>
          <a:ext cx="3000000" cy="3000000"/>
        </p:xfrm>
        <a:graphic>
          <a:graphicData uri="http://schemas.openxmlformats.org/drawingml/2006/table">
            <a:tbl>
              <a:tblPr bandRow="1" firstRow="1">
                <a:noFill/>
                <a:tableStyleId>{40B8A681-12FC-4D53-A2ED-DCCD64EA8287}</a:tableStyleId>
              </a:tblPr>
              <a:tblGrid>
                <a:gridCol w="6096000"/>
                <a:gridCol w="6096000"/>
              </a:tblGrid>
              <a:tr h="587425">
                <a:tc>
                  <a:txBody>
                    <a:bodyPr/>
                    <a:lstStyle/>
                    <a:p>
                      <a:pPr indent="0" lvl="0" marL="0" marR="0" rtl="0" algn="ctr">
                        <a:lnSpc>
                          <a:spcPct val="100000"/>
                        </a:lnSpc>
                        <a:spcBef>
                          <a:spcPts val="0"/>
                        </a:spcBef>
                        <a:spcAft>
                          <a:spcPts val="0"/>
                        </a:spcAft>
                        <a:buNone/>
                      </a:pPr>
                      <a:r>
                        <a:rPr lang="en-US" sz="2800" u="none" cap="none" strike="noStrike">
                          <a:latin typeface="Raleway"/>
                          <a:ea typeface="Raleway"/>
                          <a:cs typeface="Raleway"/>
                          <a:sym typeface="Raleway"/>
                        </a:rPr>
                        <a:t>Team member</a:t>
                      </a:r>
                      <a:endParaRPr sz="2800" u="none" cap="none" strike="noStrike">
                        <a:latin typeface="Raleway"/>
                        <a:ea typeface="Raleway"/>
                        <a:cs typeface="Raleway"/>
                        <a:sym typeface="Raleway"/>
                      </a:endParaRPr>
                    </a:p>
                  </a:txBody>
                  <a:tcPr marT="45725" marB="45725" marR="91450" marL="91450"/>
                </a:tc>
                <a:tc>
                  <a:txBody>
                    <a:bodyPr/>
                    <a:lstStyle/>
                    <a:p>
                      <a:pPr indent="0" lvl="0" marL="0" marR="0" rtl="0" algn="ctr">
                        <a:lnSpc>
                          <a:spcPct val="100000"/>
                        </a:lnSpc>
                        <a:spcBef>
                          <a:spcPts val="0"/>
                        </a:spcBef>
                        <a:spcAft>
                          <a:spcPts val="0"/>
                        </a:spcAft>
                        <a:buNone/>
                      </a:pPr>
                      <a:r>
                        <a:rPr lang="en-US" sz="2800" u="none" cap="none" strike="noStrike">
                          <a:latin typeface="Raleway"/>
                          <a:ea typeface="Raleway"/>
                          <a:cs typeface="Raleway"/>
                          <a:sym typeface="Raleway"/>
                        </a:rPr>
                        <a:t>Role</a:t>
                      </a:r>
                      <a:endParaRPr sz="2800" u="none" cap="none" strike="noStrike">
                        <a:latin typeface="Raleway"/>
                        <a:ea typeface="Raleway"/>
                        <a:cs typeface="Raleway"/>
                        <a:sym typeface="Raleway"/>
                      </a:endParaRPr>
                    </a:p>
                  </a:txBody>
                  <a:tcPr marT="45725" marB="45725" marR="91450" marL="91450"/>
                </a:tc>
              </a:tr>
              <a:tr h="587425">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Nguyen Ha Huy Hoang</a:t>
                      </a:r>
                      <a:endParaRPr sz="2800" u="none" cap="none" strike="noStrike">
                        <a:latin typeface="Raleway"/>
                        <a:ea typeface="Raleway"/>
                        <a:cs typeface="Raleway"/>
                        <a:sym typeface="Raleway"/>
                      </a:endParaRPr>
                    </a:p>
                  </a:txBody>
                  <a:tcPr marT="45725" marB="45725" marR="91450" marL="91450"/>
                </a:tc>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Blockchain system for farmer - business contract</a:t>
                      </a:r>
                      <a:endParaRPr>
                        <a:latin typeface="Raleway"/>
                        <a:ea typeface="Raleway"/>
                        <a:cs typeface="Raleway"/>
                        <a:sym typeface="Raleway"/>
                      </a:endParaRPr>
                    </a:p>
                  </a:txBody>
                  <a:tcPr marT="45725" marB="45725" marR="91450" marL="91450"/>
                </a:tc>
              </a:tr>
              <a:tr h="587425">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Ta Quang Tung</a:t>
                      </a:r>
                      <a:endParaRPr>
                        <a:latin typeface="Raleway"/>
                        <a:ea typeface="Raleway"/>
                        <a:cs typeface="Raleway"/>
                        <a:sym typeface="Raleway"/>
                      </a:endParaRPr>
                    </a:p>
                  </a:txBody>
                  <a:tcPr marT="45725" marB="45725" marR="91450" marL="91450"/>
                </a:tc>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Mis/disinformation detection with deep learning</a:t>
                      </a:r>
                      <a:endParaRPr>
                        <a:latin typeface="Raleway"/>
                        <a:ea typeface="Raleway"/>
                        <a:cs typeface="Raleway"/>
                        <a:sym typeface="Raleway"/>
                      </a:endParaRPr>
                    </a:p>
                  </a:txBody>
                  <a:tcPr marT="45725" marB="45725" marR="91450" marL="91450"/>
                </a:tc>
              </a:tr>
              <a:tr h="587425">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Vu Minh Quang</a:t>
                      </a:r>
                      <a:endParaRPr>
                        <a:latin typeface="Raleway"/>
                        <a:ea typeface="Raleway"/>
                        <a:cs typeface="Raleway"/>
                        <a:sym typeface="Raleway"/>
                      </a:endParaRPr>
                    </a:p>
                  </a:txBody>
                  <a:tcPr marT="45725" marB="45725" marR="91450" marL="91450"/>
                </a:tc>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Recommendation system for training personalization</a:t>
                      </a:r>
                      <a:endParaRPr>
                        <a:latin typeface="Raleway"/>
                        <a:ea typeface="Raleway"/>
                        <a:cs typeface="Raleway"/>
                        <a:sym typeface="Raleway"/>
                      </a:endParaRPr>
                    </a:p>
                  </a:txBody>
                  <a:tcPr marT="45725" marB="45725" marR="91450" marL="91450"/>
                </a:tc>
              </a:tr>
              <a:tr h="587425">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Tran Khai Kiet</a:t>
                      </a:r>
                      <a:endParaRPr>
                        <a:latin typeface="Raleway"/>
                        <a:ea typeface="Raleway"/>
                        <a:cs typeface="Raleway"/>
                        <a:sym typeface="Raleway"/>
                      </a:endParaRPr>
                    </a:p>
                  </a:txBody>
                  <a:tcPr marT="45725" marB="45725" marR="91450" marL="91450"/>
                </a:tc>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Content auto-translation with transformer model</a:t>
                      </a:r>
                      <a:endParaRPr>
                        <a:latin typeface="Raleway"/>
                        <a:ea typeface="Raleway"/>
                        <a:cs typeface="Raleway"/>
                        <a:sym typeface="Raleway"/>
                      </a:endParaRPr>
                    </a:p>
                  </a:txBody>
                  <a:tcPr marT="45725" marB="45725" marR="91450" marL="91450"/>
                </a:tc>
              </a:tr>
              <a:tr h="587425">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Do Tuan Dat</a:t>
                      </a:r>
                      <a:endParaRPr>
                        <a:latin typeface="Raleway"/>
                        <a:ea typeface="Raleway"/>
                        <a:cs typeface="Raleway"/>
                        <a:sym typeface="Raleway"/>
                      </a:endParaRPr>
                    </a:p>
                  </a:txBody>
                  <a:tcPr marT="45725" marB="45725" marR="91450" marL="91450"/>
                </a:tc>
                <a:tc>
                  <a:txBody>
                    <a:bodyPr/>
                    <a:lstStyle/>
                    <a:p>
                      <a:pPr indent="0" lvl="0" marL="0" marR="0" rtl="0" algn="l">
                        <a:lnSpc>
                          <a:spcPct val="100000"/>
                        </a:lnSpc>
                        <a:spcBef>
                          <a:spcPts val="0"/>
                        </a:spcBef>
                        <a:spcAft>
                          <a:spcPts val="0"/>
                        </a:spcAft>
                        <a:buNone/>
                      </a:pPr>
                      <a:r>
                        <a:rPr lang="en-US" sz="2800" u="none" cap="none" strike="noStrike">
                          <a:latin typeface="Raleway"/>
                          <a:ea typeface="Raleway"/>
                          <a:cs typeface="Raleway"/>
                          <a:sym typeface="Raleway"/>
                        </a:rPr>
                        <a:t>Voice search engine with BIMASR</a:t>
                      </a:r>
                      <a:endParaRPr>
                        <a:latin typeface="Raleway"/>
                        <a:ea typeface="Raleway"/>
                        <a:cs typeface="Raleway"/>
                        <a:sym typeface="Raleway"/>
                      </a:endParaRPr>
                    </a:p>
                  </a:txBody>
                  <a:tcPr marT="45725" marB="45725" marR="91450" marL="9145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60" name="Shape 260"/>
        <p:cNvGrpSpPr/>
        <p:nvPr/>
      </p:nvGrpSpPr>
      <p:grpSpPr>
        <a:xfrm>
          <a:off x="0" y="0"/>
          <a:ext cx="0" cy="0"/>
          <a:chOff x="0" y="0"/>
          <a:chExt cx="0" cy="0"/>
        </a:xfrm>
      </p:grpSpPr>
      <p:pic>
        <p:nvPicPr>
          <p:cNvPr id="261" name="Google Shape;261;p50"/>
          <p:cNvPicPr preferRelativeResize="0"/>
          <p:nvPr/>
        </p:nvPicPr>
        <p:blipFill rotWithShape="1">
          <a:blip r:embed="rId3">
            <a:alphaModFix/>
          </a:blip>
          <a:srcRect b="7704" l="0" r="0" t="7705"/>
          <a:stretch/>
        </p:blipFill>
        <p:spPr>
          <a:xfrm>
            <a:off x="0" y="-1"/>
            <a:ext cx="18288000" cy="10287000"/>
          </a:xfrm>
          <a:prstGeom prst="rect">
            <a:avLst/>
          </a:prstGeom>
          <a:noFill/>
          <a:ln>
            <a:noFill/>
          </a:ln>
        </p:spPr>
      </p:pic>
      <p:sp>
        <p:nvSpPr>
          <p:cNvPr id="262" name="Google Shape;262;p50"/>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3" name="Google Shape;263;p50"/>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LEARNING ISSUE</a:t>
            </a:r>
            <a:endParaRPr/>
          </a:p>
        </p:txBody>
      </p:sp>
      <p:sp>
        <p:nvSpPr>
          <p:cNvPr id="264" name="Google Shape;264;p50"/>
          <p:cNvSpPr txBox="1"/>
          <p:nvPr/>
        </p:nvSpPr>
        <p:spPr>
          <a:xfrm>
            <a:off x="5024529" y="589596"/>
            <a:ext cx="8416086"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a:t>
            </a:r>
            <a:r>
              <a:rPr b="1" i="0" lang="en-US" sz="3200" u="none" cap="none" strike="noStrike">
                <a:solidFill>
                  <a:srgbClr val="364182"/>
                </a:solidFill>
                <a:latin typeface="Raleway"/>
                <a:ea typeface="Raleway"/>
                <a:cs typeface="Raleway"/>
                <a:sym typeface="Raleway"/>
              </a:rPr>
              <a:t>4</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Voice search engine with BIMASR</a:t>
            </a:r>
            <a:endParaRPr/>
          </a:p>
        </p:txBody>
      </p:sp>
      <p:sp>
        <p:nvSpPr>
          <p:cNvPr id="265" name="Google Shape;265;p50"/>
          <p:cNvSpPr txBox="1"/>
          <p:nvPr/>
        </p:nvSpPr>
        <p:spPr>
          <a:xfrm>
            <a:off x="5024529" y="3962065"/>
            <a:ext cx="12114893" cy="372409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According to Nisansala Vidanapthirana, poor </a:t>
            </a:r>
            <a:r>
              <a:rPr b="1" i="1" lang="en-US" sz="2800" u="none" cap="none" strike="noStrike">
                <a:solidFill>
                  <a:srgbClr val="364182"/>
                </a:solidFill>
                <a:latin typeface="Raleway"/>
                <a:ea typeface="Raleway"/>
                <a:cs typeface="Raleway"/>
                <a:sym typeface="Raleway"/>
              </a:rPr>
              <a:t>rural areas </a:t>
            </a:r>
            <a:r>
              <a:rPr b="0" i="0" lang="en-US" sz="2800" u="none" cap="none" strike="noStrike">
                <a:solidFill>
                  <a:srgbClr val="364182"/>
                </a:solidFill>
                <a:latin typeface="Raleway"/>
                <a:ea typeface="Raleway"/>
                <a:cs typeface="Raleway"/>
                <a:sym typeface="Raleway"/>
              </a:rPr>
              <a:t>are likely to have a </a:t>
            </a:r>
            <a:r>
              <a:rPr b="1" i="1" lang="en-US" sz="2800" u="none" cap="none" strike="noStrike">
                <a:solidFill>
                  <a:srgbClr val="364182"/>
                </a:solidFill>
                <a:latin typeface="Raleway"/>
                <a:ea typeface="Raleway"/>
                <a:cs typeface="Raleway"/>
                <a:sym typeface="Raleway"/>
              </a:rPr>
              <a:t>high illiteracy rate</a:t>
            </a:r>
            <a:r>
              <a:rPr b="0" i="0" lang="en-US" sz="2800" u="none" cap="none" strike="noStrike">
                <a:solidFill>
                  <a:srgbClr val="364182"/>
                </a:solidFill>
                <a:latin typeface="Raleway"/>
                <a:ea typeface="Raleway"/>
                <a:cs typeface="Raleway"/>
                <a:sym typeface="Raleway"/>
              </a:rPr>
              <a:t>, which </a:t>
            </a:r>
            <a:r>
              <a:rPr b="1" i="1" lang="en-US" sz="2800" u="none" cap="none" strike="noStrike">
                <a:solidFill>
                  <a:srgbClr val="364182"/>
                </a:solidFill>
                <a:latin typeface="Raleway"/>
                <a:ea typeface="Raleway"/>
                <a:cs typeface="Raleway"/>
                <a:sym typeface="Raleway"/>
              </a:rPr>
              <a:t>hinders farmers’ access </a:t>
            </a:r>
            <a:r>
              <a:rPr b="0" i="0" lang="en-US" sz="2800" u="none" cap="none" strike="noStrike">
                <a:solidFill>
                  <a:srgbClr val="364182"/>
                </a:solidFill>
                <a:latin typeface="Raleway"/>
                <a:ea typeface="Raleway"/>
                <a:cs typeface="Raleway"/>
                <a:sym typeface="Raleway"/>
              </a:rPr>
              <a:t>to quality training content.</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This is also true for the </a:t>
            </a:r>
            <a:r>
              <a:rPr b="1" i="1" lang="en-US" sz="2800" u="none" cap="none" strike="noStrike">
                <a:solidFill>
                  <a:srgbClr val="364182"/>
                </a:solidFill>
                <a:latin typeface="Raleway"/>
                <a:ea typeface="Raleway"/>
                <a:cs typeface="Raleway"/>
                <a:sym typeface="Raleway"/>
              </a:rPr>
              <a:t>mountainous areas </a:t>
            </a:r>
            <a:r>
              <a:rPr b="0" i="0" lang="en-US" sz="2800" u="none" cap="none" strike="noStrike">
                <a:solidFill>
                  <a:srgbClr val="364182"/>
                </a:solidFill>
                <a:latin typeface="Raleway"/>
                <a:ea typeface="Raleway"/>
                <a:cs typeface="Raleway"/>
                <a:sym typeface="Raleway"/>
              </a:rPr>
              <a:t>where learning opportunities are scarce.</a:t>
            </a:r>
            <a:endParaRPr/>
          </a:p>
          <a:p>
            <a:pPr indent="-285750" lvl="0" marL="285750" marR="0" rtl="0" algn="l">
              <a:lnSpc>
                <a:spcPct val="100000"/>
              </a:lnSpc>
              <a:spcBef>
                <a:spcPts val="2400"/>
              </a:spcBef>
              <a:spcAft>
                <a:spcPts val="0"/>
              </a:spcAft>
              <a:buClr>
                <a:srgbClr val="555A7B"/>
              </a:buClr>
              <a:buSzPts val="2800"/>
              <a:buFont typeface="Arial"/>
              <a:buChar char="•"/>
            </a:pPr>
            <a:r>
              <a:rPr b="0" i="0" lang="en-US" sz="2800" u="none" cap="none" strike="noStrike">
                <a:solidFill>
                  <a:srgbClr val="364182"/>
                </a:solidFill>
                <a:latin typeface="Raleway"/>
                <a:ea typeface="Raleway"/>
                <a:cs typeface="Raleway"/>
                <a:sym typeface="Raleway"/>
              </a:rPr>
              <a:t>Due to low literacy, ethnic users of our information system </a:t>
            </a:r>
            <a:r>
              <a:rPr b="1" i="1" lang="en-US" sz="2800" u="none" cap="none" strike="noStrike">
                <a:solidFill>
                  <a:srgbClr val="364182"/>
                </a:solidFill>
                <a:latin typeface="Raleway"/>
                <a:ea typeface="Raleway"/>
                <a:cs typeface="Raleway"/>
                <a:sym typeface="Raleway"/>
              </a:rPr>
              <a:t>might not know how to search for content by text.</a:t>
            </a:r>
            <a:endParaRPr/>
          </a:p>
        </p:txBody>
      </p:sp>
      <p:sp>
        <p:nvSpPr>
          <p:cNvPr id="266" name="Google Shape;266;p50"/>
          <p:cNvSpPr txBox="1"/>
          <p:nvPr/>
        </p:nvSpPr>
        <p:spPr>
          <a:xfrm>
            <a:off x="5024529" y="8028018"/>
            <a:ext cx="1262202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364182"/>
                </a:solidFill>
                <a:latin typeface="Raleway"/>
                <a:ea typeface="Raleway"/>
                <a:cs typeface="Raleway"/>
                <a:sym typeface="Raleway"/>
              </a:rPr>
              <a:t>🡺 Our system should be equipped with a voice search function implementing machine learning.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70" name="Shape 270"/>
        <p:cNvGrpSpPr/>
        <p:nvPr/>
      </p:nvGrpSpPr>
      <p:grpSpPr>
        <a:xfrm>
          <a:off x="0" y="0"/>
          <a:ext cx="0" cy="0"/>
          <a:chOff x="0" y="0"/>
          <a:chExt cx="0" cy="0"/>
        </a:xfrm>
      </p:grpSpPr>
      <p:pic>
        <p:nvPicPr>
          <p:cNvPr id="271" name="Google Shape;271;p51"/>
          <p:cNvPicPr preferRelativeResize="0"/>
          <p:nvPr/>
        </p:nvPicPr>
        <p:blipFill rotWithShape="1">
          <a:blip r:embed="rId3">
            <a:alphaModFix/>
          </a:blip>
          <a:srcRect b="7704" l="0" r="0" t="7705"/>
          <a:stretch/>
        </p:blipFill>
        <p:spPr>
          <a:xfrm>
            <a:off x="0" y="0"/>
            <a:ext cx="18288000" cy="10287000"/>
          </a:xfrm>
          <a:prstGeom prst="rect">
            <a:avLst/>
          </a:prstGeom>
          <a:noFill/>
          <a:ln>
            <a:noFill/>
          </a:ln>
        </p:spPr>
      </p:pic>
      <p:sp>
        <p:nvSpPr>
          <p:cNvPr id="272" name="Google Shape;272;p51"/>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51"/>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274" name="Google Shape;274;p51"/>
          <p:cNvSpPr txBox="1"/>
          <p:nvPr/>
        </p:nvSpPr>
        <p:spPr>
          <a:xfrm>
            <a:off x="5024529" y="589596"/>
            <a:ext cx="8416086"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4</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Voice search engine with BIMASR</a:t>
            </a:r>
            <a:endParaRPr/>
          </a:p>
        </p:txBody>
      </p:sp>
      <p:sp>
        <p:nvSpPr>
          <p:cNvPr id="275" name="Google Shape;275;p51"/>
          <p:cNvSpPr txBox="1"/>
          <p:nvPr/>
        </p:nvSpPr>
        <p:spPr>
          <a:xfrm>
            <a:off x="5024529" y="3962065"/>
            <a:ext cx="12114900" cy="5756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Implement the BIMASR (Building Information Modeling Automatic Speech Recognition) framework to support the system with voice searching. It consists of 3 parts.</a:t>
            </a:r>
            <a:endParaRPr>
              <a:solidFill>
                <a:srgbClr val="364182"/>
              </a:solidFill>
            </a:endParaRPr>
          </a:p>
          <a:p>
            <a:pPr indent="-285750" lvl="0" marL="285750" marR="0" rtl="0" algn="l">
              <a:lnSpc>
                <a:spcPct val="100000"/>
              </a:lnSpc>
              <a:spcBef>
                <a:spcPts val="240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first part </a:t>
            </a:r>
            <a:r>
              <a:rPr lang="en-US" sz="2800">
                <a:solidFill>
                  <a:srgbClr val="364182"/>
                </a:solidFill>
                <a:latin typeface="Raleway"/>
                <a:ea typeface="Raleway"/>
                <a:cs typeface="Raleway"/>
                <a:sym typeface="Raleway"/>
              </a:rPr>
              <a:t>is</a:t>
            </a:r>
            <a:r>
              <a:rPr b="0" i="0" lang="en-US" sz="2800" u="none" cap="none" strike="noStrike">
                <a:solidFill>
                  <a:srgbClr val="364182"/>
                </a:solidFill>
                <a:latin typeface="Raleway"/>
                <a:ea typeface="Raleway"/>
                <a:cs typeface="Raleway"/>
                <a:sym typeface="Raleway"/>
              </a:rPr>
              <a:t> the Speed-2-text module</a:t>
            </a:r>
            <a:r>
              <a:rPr lang="en-US" sz="2800">
                <a:solidFill>
                  <a:srgbClr val="364182"/>
                </a:solidFill>
                <a:latin typeface="Raleway"/>
                <a:ea typeface="Raleway"/>
                <a:cs typeface="Raleway"/>
                <a:sym typeface="Raleway"/>
              </a:rPr>
              <a:t>, which runs </a:t>
            </a:r>
            <a:r>
              <a:rPr b="0" i="0" lang="en-US" sz="2800" u="none" cap="none" strike="noStrike">
                <a:solidFill>
                  <a:srgbClr val="364182"/>
                </a:solidFill>
                <a:latin typeface="Raleway"/>
                <a:ea typeface="Raleway"/>
                <a:cs typeface="Raleway"/>
                <a:sym typeface="Raleway"/>
              </a:rPr>
              <a:t>an API call to Google Cloud API (which </a:t>
            </a:r>
            <a:r>
              <a:rPr lang="en-US" sz="2800">
                <a:solidFill>
                  <a:srgbClr val="364182"/>
                </a:solidFill>
                <a:latin typeface="Raleway"/>
                <a:ea typeface="Raleway"/>
                <a:cs typeface="Raleway"/>
                <a:sym typeface="Raleway"/>
              </a:rPr>
              <a:t>can reach </a:t>
            </a:r>
            <a:r>
              <a:rPr b="0" i="0" lang="en-US" sz="2800" u="none" cap="none" strike="noStrike">
                <a:solidFill>
                  <a:srgbClr val="364182"/>
                </a:solidFill>
                <a:latin typeface="Raleway"/>
                <a:ea typeface="Raleway"/>
                <a:cs typeface="Raleway"/>
                <a:sym typeface="Raleway"/>
              </a:rPr>
              <a:t>up to 97% accuracy for speed-2-text tasks)</a:t>
            </a:r>
            <a:endParaRPr>
              <a:solidFill>
                <a:srgbClr val="364182"/>
              </a:solidFill>
            </a:endParaRPr>
          </a:p>
          <a:p>
            <a:pPr indent="-285750" lvl="0" marL="285750" marR="0" rtl="0" algn="l">
              <a:lnSpc>
                <a:spcPct val="100000"/>
              </a:lnSpc>
              <a:spcBef>
                <a:spcPts val="240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second part will be the query forming module where the extracted input text will be analyzed and used to form a query before </a:t>
            </a:r>
            <a:r>
              <a:rPr lang="en-US" sz="2800">
                <a:solidFill>
                  <a:srgbClr val="364182"/>
                </a:solidFill>
                <a:latin typeface="Raleway"/>
                <a:ea typeface="Raleway"/>
                <a:cs typeface="Raleway"/>
                <a:sym typeface="Raleway"/>
              </a:rPr>
              <a:t>being sent </a:t>
            </a:r>
            <a:r>
              <a:rPr b="0" i="0" lang="en-US" sz="2800" u="none" cap="none" strike="noStrike">
                <a:solidFill>
                  <a:srgbClr val="364182"/>
                </a:solidFill>
                <a:latin typeface="Raleway"/>
                <a:ea typeface="Raleway"/>
                <a:cs typeface="Raleway"/>
                <a:sym typeface="Raleway"/>
              </a:rPr>
              <a:t>to the database.</a:t>
            </a:r>
            <a:endParaRPr>
              <a:solidFill>
                <a:srgbClr val="364182"/>
              </a:solidFill>
            </a:endParaRPr>
          </a:p>
          <a:p>
            <a:pPr indent="-285750" lvl="0" marL="285750" marR="0" rtl="0" algn="l">
              <a:lnSpc>
                <a:spcPct val="100000"/>
              </a:lnSpc>
              <a:spcBef>
                <a:spcPts val="240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final part is the data retrieving module where the query from part 2 will be run and proper information from the database will be returned.</a:t>
            </a:r>
            <a:endParaRPr b="0" i="0" sz="2800" u="none" cap="none" strike="noStrike">
              <a:solidFill>
                <a:srgbClr val="36418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79" name="Shape 279"/>
        <p:cNvGrpSpPr/>
        <p:nvPr/>
      </p:nvGrpSpPr>
      <p:grpSpPr>
        <a:xfrm>
          <a:off x="0" y="0"/>
          <a:ext cx="0" cy="0"/>
          <a:chOff x="0" y="0"/>
          <a:chExt cx="0" cy="0"/>
        </a:xfrm>
      </p:grpSpPr>
      <p:pic>
        <p:nvPicPr>
          <p:cNvPr id="280" name="Google Shape;280;g25ae472603a_0_14"/>
          <p:cNvPicPr preferRelativeResize="0"/>
          <p:nvPr/>
        </p:nvPicPr>
        <p:blipFill rotWithShape="1">
          <a:blip r:embed="rId3">
            <a:alphaModFix/>
          </a:blip>
          <a:srcRect b="7705" l="0" r="0" t="7705"/>
          <a:stretch/>
        </p:blipFill>
        <p:spPr>
          <a:xfrm>
            <a:off x="0" y="0"/>
            <a:ext cx="18288000" cy="10286999"/>
          </a:xfrm>
          <a:prstGeom prst="rect">
            <a:avLst/>
          </a:prstGeom>
          <a:noFill/>
          <a:ln>
            <a:noFill/>
          </a:ln>
        </p:spPr>
      </p:pic>
      <p:sp>
        <p:nvSpPr>
          <p:cNvPr id="281" name="Google Shape;281;g25ae472603a_0_14"/>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2" name="Google Shape;282;g25ae472603a_0_14"/>
          <p:cNvSpPr txBox="1"/>
          <p:nvPr/>
        </p:nvSpPr>
        <p:spPr>
          <a:xfrm>
            <a:off x="5024529" y="30473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283" name="Google Shape;283;g25ae472603a_0_14"/>
          <p:cNvSpPr txBox="1"/>
          <p:nvPr/>
        </p:nvSpPr>
        <p:spPr>
          <a:xfrm>
            <a:off x="5024529" y="589596"/>
            <a:ext cx="8416200" cy="14529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4</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Voice search engine with BIMASR</a:t>
            </a:r>
            <a:endParaRPr/>
          </a:p>
        </p:txBody>
      </p:sp>
      <p:sp>
        <p:nvSpPr>
          <p:cNvPr id="284" name="Google Shape;284;g25ae472603a_0_14"/>
          <p:cNvSpPr/>
          <p:nvPr/>
        </p:nvSpPr>
        <p:spPr>
          <a:xfrm>
            <a:off x="6722600" y="3586725"/>
            <a:ext cx="9153725" cy="5157778"/>
          </a:xfrm>
          <a:custGeom>
            <a:rect b="b" l="l" r="r" t="t"/>
            <a:pathLst>
              <a:path extrusionOk="0" h="6121992" w="9153725">
                <a:moveTo>
                  <a:pt x="0" y="0"/>
                </a:moveTo>
                <a:lnTo>
                  <a:pt x="9153725" y="0"/>
                </a:lnTo>
                <a:lnTo>
                  <a:pt x="9153725" y="6121992"/>
                </a:lnTo>
                <a:lnTo>
                  <a:pt x="0" y="612199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88" name="Shape 288"/>
        <p:cNvGrpSpPr/>
        <p:nvPr/>
      </p:nvGrpSpPr>
      <p:grpSpPr>
        <a:xfrm>
          <a:off x="0" y="0"/>
          <a:ext cx="0" cy="0"/>
          <a:chOff x="0" y="0"/>
          <a:chExt cx="0" cy="0"/>
        </a:xfrm>
      </p:grpSpPr>
      <p:pic>
        <p:nvPicPr>
          <p:cNvPr id="289" name="Google Shape;289;p52"/>
          <p:cNvPicPr preferRelativeResize="0"/>
          <p:nvPr/>
        </p:nvPicPr>
        <p:blipFill rotWithShape="1">
          <a:blip r:embed="rId3">
            <a:alphaModFix/>
          </a:blip>
          <a:srcRect b="7704" l="0" r="0" t="7705"/>
          <a:stretch/>
        </p:blipFill>
        <p:spPr>
          <a:xfrm>
            <a:off x="0" y="0"/>
            <a:ext cx="18288000" cy="10287000"/>
          </a:xfrm>
          <a:prstGeom prst="rect">
            <a:avLst/>
          </a:prstGeom>
          <a:noFill/>
          <a:ln>
            <a:noFill/>
          </a:ln>
        </p:spPr>
      </p:pic>
      <p:sp>
        <p:nvSpPr>
          <p:cNvPr id="290" name="Google Shape;290;p52"/>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52"/>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BENEFITS</a:t>
            </a:r>
            <a:endParaRPr/>
          </a:p>
        </p:txBody>
      </p:sp>
      <p:sp>
        <p:nvSpPr>
          <p:cNvPr id="292" name="Google Shape;292;p52"/>
          <p:cNvSpPr txBox="1"/>
          <p:nvPr/>
        </p:nvSpPr>
        <p:spPr>
          <a:xfrm>
            <a:off x="5024529" y="589596"/>
            <a:ext cx="8416086"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4</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Voice search engine with BIMASR</a:t>
            </a:r>
            <a:endParaRPr/>
          </a:p>
        </p:txBody>
      </p:sp>
      <p:sp>
        <p:nvSpPr>
          <p:cNvPr id="293" name="Google Shape;293;p52"/>
          <p:cNvSpPr txBox="1"/>
          <p:nvPr/>
        </p:nvSpPr>
        <p:spPr>
          <a:xfrm>
            <a:off x="5024522" y="4453050"/>
            <a:ext cx="12158700" cy="273990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2400"/>
              </a:spcBef>
              <a:spcAft>
                <a:spcPts val="0"/>
              </a:spcAft>
              <a:buClr>
                <a:srgbClr val="364182"/>
              </a:buClr>
              <a:buSzPts val="2800"/>
              <a:buFont typeface="Arial"/>
              <a:buChar char="•"/>
            </a:pPr>
            <a:r>
              <a:rPr b="1" i="1" lang="en-US" sz="2800">
                <a:solidFill>
                  <a:srgbClr val="364182"/>
                </a:solidFill>
                <a:latin typeface="Raleway"/>
                <a:ea typeface="Raleway"/>
                <a:cs typeface="Raleway"/>
                <a:sym typeface="Raleway"/>
              </a:rPr>
              <a:t>Streamlines the search process</a:t>
            </a:r>
            <a:r>
              <a:rPr lang="en-US" sz="2800">
                <a:solidFill>
                  <a:srgbClr val="364182"/>
                </a:solidFill>
                <a:latin typeface="Raleway"/>
                <a:ea typeface="Raleway"/>
                <a:cs typeface="Raleway"/>
                <a:sym typeface="Raleway"/>
              </a:rPr>
              <a:t> of the system.</a:t>
            </a:r>
            <a:endParaRPr sz="2800">
              <a:solidFill>
                <a:srgbClr val="364182"/>
              </a:solidFill>
              <a:latin typeface="Raleway"/>
              <a:ea typeface="Raleway"/>
              <a:cs typeface="Raleway"/>
              <a:sym typeface="Raleway"/>
            </a:endParaRPr>
          </a:p>
          <a:p>
            <a:pPr indent="-457200" lvl="0" marL="457200" marR="0" rtl="0" algn="just">
              <a:lnSpc>
                <a:spcPct val="100000"/>
              </a:lnSpc>
              <a:spcBef>
                <a:spcPts val="2400"/>
              </a:spcBef>
              <a:spcAft>
                <a:spcPts val="0"/>
              </a:spcAft>
              <a:buClr>
                <a:srgbClr val="364182"/>
              </a:buClr>
              <a:buSzPts val="2800"/>
              <a:buFont typeface="Arial"/>
              <a:buChar char="•"/>
            </a:pPr>
            <a:r>
              <a:rPr lang="en-US" sz="2800">
                <a:solidFill>
                  <a:srgbClr val="364182"/>
                </a:solidFill>
                <a:latin typeface="Raleway"/>
                <a:ea typeface="Raleway"/>
                <a:cs typeface="Raleway"/>
                <a:sym typeface="Raleway"/>
              </a:rPr>
              <a:t>Allows ethnic users to </a:t>
            </a:r>
            <a:r>
              <a:rPr b="1" i="1" lang="en-US" sz="2800">
                <a:solidFill>
                  <a:srgbClr val="364182"/>
                </a:solidFill>
                <a:latin typeface="Raleway"/>
                <a:ea typeface="Raleway"/>
                <a:cs typeface="Raleway"/>
                <a:sym typeface="Raleway"/>
              </a:rPr>
              <a:t>find information more easily</a:t>
            </a:r>
            <a:r>
              <a:rPr lang="en-US" sz="2800">
                <a:solidFill>
                  <a:srgbClr val="364182"/>
                </a:solidFill>
                <a:latin typeface="Raleway"/>
                <a:ea typeface="Raleway"/>
                <a:cs typeface="Raleway"/>
                <a:sym typeface="Raleway"/>
              </a:rPr>
              <a:t>.</a:t>
            </a:r>
            <a:endParaRPr sz="2800">
              <a:solidFill>
                <a:srgbClr val="364182"/>
              </a:solidFill>
              <a:latin typeface="Raleway"/>
              <a:ea typeface="Raleway"/>
              <a:cs typeface="Raleway"/>
              <a:sym typeface="Raleway"/>
            </a:endParaRPr>
          </a:p>
          <a:p>
            <a:pPr indent="-457200" lvl="0" marL="457200" marR="0" rtl="0" algn="just">
              <a:lnSpc>
                <a:spcPct val="100000"/>
              </a:lnSpc>
              <a:spcBef>
                <a:spcPts val="2400"/>
              </a:spcBef>
              <a:spcAft>
                <a:spcPts val="0"/>
              </a:spcAft>
              <a:buClr>
                <a:srgbClr val="364182"/>
              </a:buClr>
              <a:buSzPts val="2800"/>
              <a:buFont typeface="Arial"/>
              <a:buChar char="•"/>
            </a:pPr>
            <a:r>
              <a:rPr b="1" i="1" lang="en-US" sz="2800">
                <a:solidFill>
                  <a:srgbClr val="364182"/>
                </a:solidFill>
                <a:latin typeface="Raleway"/>
                <a:ea typeface="Raleway"/>
                <a:cs typeface="Raleway"/>
                <a:sym typeface="Raleway"/>
              </a:rPr>
              <a:t>Allows people with low literacy</a:t>
            </a:r>
            <a:r>
              <a:rPr lang="en-US" sz="2800">
                <a:solidFill>
                  <a:srgbClr val="364182"/>
                </a:solidFill>
                <a:latin typeface="Raleway"/>
                <a:ea typeface="Raleway"/>
                <a:cs typeface="Raleway"/>
                <a:sym typeface="Raleway"/>
              </a:rPr>
              <a:t> to find the information they need.</a:t>
            </a:r>
            <a:endParaRPr sz="2800">
              <a:solidFill>
                <a:srgbClr val="364182"/>
              </a:solidFill>
              <a:latin typeface="Raleway"/>
              <a:ea typeface="Raleway"/>
              <a:cs typeface="Raleway"/>
              <a:sym typeface="Raleway"/>
            </a:endParaRPr>
          </a:p>
          <a:p>
            <a:pPr indent="-107950" lvl="0" marL="285750" marR="0" rtl="0" algn="l">
              <a:lnSpc>
                <a:spcPct val="100000"/>
              </a:lnSpc>
              <a:spcBef>
                <a:spcPts val="2400"/>
              </a:spcBef>
              <a:spcAft>
                <a:spcPts val="0"/>
              </a:spcAft>
              <a:buClr>
                <a:srgbClr val="555A7B"/>
              </a:buClr>
              <a:buSzPts val="2800"/>
              <a:buFont typeface="Arial"/>
              <a:buNone/>
            </a:pPr>
            <a:r>
              <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297" name="Shape 297"/>
        <p:cNvGrpSpPr/>
        <p:nvPr/>
      </p:nvGrpSpPr>
      <p:grpSpPr>
        <a:xfrm>
          <a:off x="0" y="0"/>
          <a:ext cx="0" cy="0"/>
          <a:chOff x="0" y="0"/>
          <a:chExt cx="0" cy="0"/>
        </a:xfrm>
      </p:grpSpPr>
      <p:pic>
        <p:nvPicPr>
          <p:cNvPr id="298" name="Google Shape;298;p53"/>
          <p:cNvPicPr preferRelativeResize="0"/>
          <p:nvPr/>
        </p:nvPicPr>
        <p:blipFill rotWithShape="1">
          <a:blip r:embed="rId3">
            <a:alphaModFix/>
          </a:blip>
          <a:srcRect b="7704" l="0" r="0" t="7705"/>
          <a:stretch/>
        </p:blipFill>
        <p:spPr>
          <a:xfrm>
            <a:off x="0" y="0"/>
            <a:ext cx="18288000" cy="10287000"/>
          </a:xfrm>
          <a:prstGeom prst="rect">
            <a:avLst/>
          </a:prstGeom>
          <a:noFill/>
          <a:ln>
            <a:noFill/>
          </a:ln>
        </p:spPr>
      </p:pic>
      <p:sp>
        <p:nvSpPr>
          <p:cNvPr id="299" name="Google Shape;299;p53"/>
          <p:cNvSpPr/>
          <p:nvPr/>
        </p:nvSpPr>
        <p:spPr>
          <a:xfrm>
            <a:off x="4310971" y="1"/>
            <a:ext cx="13977000"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0" name="Google Shape;300;p53"/>
          <p:cNvSpPr txBox="1"/>
          <p:nvPr/>
        </p:nvSpPr>
        <p:spPr>
          <a:xfrm>
            <a:off x="5024529" y="24407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ESTIMATION OF BUDGET</a:t>
            </a:r>
            <a:endParaRPr b="1" i="0" sz="2400" u="none" cap="none" strike="noStrike">
              <a:solidFill>
                <a:srgbClr val="364182"/>
              </a:solidFill>
              <a:latin typeface="Raleway"/>
              <a:ea typeface="Raleway"/>
              <a:cs typeface="Raleway"/>
              <a:sym typeface="Raleway"/>
            </a:endParaRPr>
          </a:p>
        </p:txBody>
      </p:sp>
      <p:sp>
        <p:nvSpPr>
          <p:cNvPr id="301" name="Google Shape;301;p53"/>
          <p:cNvSpPr txBox="1"/>
          <p:nvPr/>
        </p:nvSpPr>
        <p:spPr>
          <a:xfrm>
            <a:off x="5024529" y="589596"/>
            <a:ext cx="8416086" cy="1513812"/>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4</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Voice search engine with BIMASR</a:t>
            </a:r>
            <a:endParaRPr/>
          </a:p>
        </p:txBody>
      </p:sp>
      <p:graphicFrame>
        <p:nvGraphicFramePr>
          <p:cNvPr id="302" name="Google Shape;302;p53"/>
          <p:cNvGraphicFramePr/>
          <p:nvPr/>
        </p:nvGraphicFramePr>
        <p:xfrm>
          <a:off x="4682904" y="3239895"/>
          <a:ext cx="3000000" cy="3000000"/>
        </p:xfrm>
        <a:graphic>
          <a:graphicData uri="http://schemas.openxmlformats.org/drawingml/2006/table">
            <a:tbl>
              <a:tblPr bandRow="1" firstRow="1">
                <a:noFill/>
                <a:tableStyleId>{40B8A681-12FC-4D53-A2ED-DCCD64EA8287}</a:tableStyleId>
              </a:tblPr>
              <a:tblGrid>
                <a:gridCol w="2058650"/>
                <a:gridCol w="6701575"/>
                <a:gridCol w="4472900"/>
              </a:tblGrid>
              <a:tr h="3708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Type</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Detail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Monthly costs</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2">
                  <a:txBody>
                    <a:bodyPr/>
                    <a:lstStyle/>
                    <a:p>
                      <a:pPr indent="0" lvl="0" marL="0" rtl="0" algn="ctr">
                        <a:spcBef>
                          <a:spcPts val="0"/>
                        </a:spcBef>
                        <a:spcAft>
                          <a:spcPts val="0"/>
                        </a:spcAft>
                        <a:buNone/>
                      </a:pPr>
                      <a:r>
                        <a:rPr lang="en-US" sz="2400">
                          <a:solidFill>
                            <a:srgbClr val="364182"/>
                          </a:solidFill>
                          <a:latin typeface="Raleway"/>
                          <a:ea typeface="Raleway"/>
                          <a:cs typeface="Raleway"/>
                          <a:sym typeface="Raleway"/>
                        </a:rPr>
                        <a:t>Equipment</a:t>
                      </a:r>
                      <a:endParaRPr>
                        <a:solidFill>
                          <a:schemeClr val="dk1"/>
                        </a:solidFill>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Architecture (EC2, ECS and SageMaker)</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$422.42 (623.68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Database</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$846 (1248.96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5">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Labor</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28.900.000 VND ( 1789.26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Manager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35.000.000 VND (2167.94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Machine learning engineers (x</a:t>
                      </a:r>
                      <a:r>
                        <a:rPr lang="en-US" sz="2400">
                          <a:solidFill>
                            <a:srgbClr val="364182"/>
                          </a:solidFill>
                          <a:latin typeface="Raleway"/>
                          <a:ea typeface="Raleway"/>
                          <a:cs typeface="Raleway"/>
                          <a:sym typeface="Raleway"/>
                        </a:rPr>
                        <a:t>1</a:t>
                      </a:r>
                      <a:r>
                        <a:rPr lang="en-US" sz="2400" u="none" cap="none" strike="noStrike">
                          <a:solidFill>
                            <a:srgbClr val="364182"/>
                          </a:solidFill>
                          <a:latin typeface="Raleway"/>
                          <a:ea typeface="Raleway"/>
                          <a:cs typeface="Raleway"/>
                          <a:sym typeface="Raleway"/>
                        </a:rPr>
                        <a:t>)</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28.900.000 VND (1790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Data engineer (x1)</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34.746.041 VND (2152.21 AUD) </a:t>
                      </a:r>
                      <a:r>
                        <a:rPr lang="en-US" sz="2400">
                          <a:solidFill>
                            <a:srgbClr val="364182"/>
                          </a:solidFill>
                          <a:latin typeface="Raleway"/>
                          <a:ea typeface="Raleway"/>
                          <a:cs typeface="Raleway"/>
                          <a:sym typeface="Raleway"/>
                        </a:rPr>
                        <a:t> </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Office (100m</a:t>
                      </a:r>
                      <a:r>
                        <a:rPr baseline="30000" lang="en-US" sz="2400" u="none" cap="none" strike="noStrike">
                          <a:solidFill>
                            <a:srgbClr val="364182"/>
                          </a:solidFill>
                          <a:latin typeface="Raleway"/>
                          <a:ea typeface="Raleway"/>
                          <a:cs typeface="Raleway"/>
                          <a:sym typeface="Raleway"/>
                        </a:rPr>
                        <a:t>2</a:t>
                      </a:r>
                      <a:r>
                        <a:rPr lang="en-US" sz="2400" u="none" cap="none" strike="noStrike">
                          <a:solidFill>
                            <a:srgbClr val="364182"/>
                          </a:solidFill>
                          <a:latin typeface="Raleway"/>
                          <a:ea typeface="Raleway"/>
                          <a:cs typeface="Raleway"/>
                          <a:sym typeface="Raleway"/>
                        </a:rPr>
                        <a:t>, with electricity and Wi-Fi coverage)</a:t>
                      </a:r>
                      <a:endParaRPr baseline="30000"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117.500.000 VND (7381.54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gridSpan="2">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Total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17153.59 AUD (274,936,339 VND)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303" name="Google Shape;303;p53"/>
          <p:cNvSpPr txBox="1"/>
          <p:nvPr/>
        </p:nvSpPr>
        <p:spPr>
          <a:xfrm>
            <a:off x="6741565" y="8693450"/>
            <a:ext cx="9882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364182"/>
                </a:solidFill>
                <a:latin typeface="Raleway"/>
                <a:ea typeface="Raleway"/>
                <a:cs typeface="Raleway"/>
                <a:sym typeface="Raleway"/>
              </a:rPr>
              <a:t>Cost over the entire project (3 months): </a:t>
            </a:r>
            <a:r>
              <a:rPr lang="en-US" sz="2900">
                <a:solidFill>
                  <a:srgbClr val="364182"/>
                </a:solidFill>
                <a:latin typeface="Raleway"/>
                <a:ea typeface="Raleway"/>
                <a:cs typeface="Raleway"/>
                <a:sym typeface="Raleway"/>
              </a:rPr>
              <a:t>824,809,017</a:t>
            </a:r>
            <a:r>
              <a:rPr lang="en-US" sz="2900">
                <a:solidFill>
                  <a:srgbClr val="364182"/>
                </a:solidFill>
                <a:latin typeface="Raleway"/>
                <a:ea typeface="Raleway"/>
                <a:cs typeface="Raleway"/>
                <a:sym typeface="Raleway"/>
              </a:rPr>
              <a:t> VND</a:t>
            </a:r>
            <a:endParaRPr sz="2900">
              <a:solidFill>
                <a:srgbClr val="36418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07" name="Shape 307"/>
        <p:cNvGrpSpPr/>
        <p:nvPr/>
      </p:nvGrpSpPr>
      <p:grpSpPr>
        <a:xfrm>
          <a:off x="0" y="0"/>
          <a:ext cx="0" cy="0"/>
          <a:chOff x="0" y="0"/>
          <a:chExt cx="0" cy="0"/>
        </a:xfrm>
      </p:grpSpPr>
      <p:pic>
        <p:nvPicPr>
          <p:cNvPr descr="A river running through a valley&#10;&#10;Description automatically generated" id="308" name="Google Shape;308;p54"/>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309" name="Google Shape;309;p54"/>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54"/>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LEARNING ISSUE</a:t>
            </a:r>
            <a:endParaRPr/>
          </a:p>
        </p:txBody>
      </p:sp>
      <p:sp>
        <p:nvSpPr>
          <p:cNvPr id="311" name="Google Shape;311;p54"/>
          <p:cNvSpPr txBox="1"/>
          <p:nvPr/>
        </p:nvSpPr>
        <p:spPr>
          <a:xfrm>
            <a:off x="5024529" y="589596"/>
            <a:ext cx="12474890" cy="143571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sp>
        <p:nvSpPr>
          <p:cNvPr id="312" name="Google Shape;312;p54"/>
          <p:cNvSpPr txBox="1"/>
          <p:nvPr/>
        </p:nvSpPr>
        <p:spPr>
          <a:xfrm>
            <a:off x="4703277" y="4173608"/>
            <a:ext cx="13192500" cy="3463200"/>
          </a:xfrm>
          <a:prstGeom prst="rect">
            <a:avLst/>
          </a:prstGeom>
          <a:noFill/>
          <a:ln>
            <a:noFill/>
          </a:ln>
        </p:spPr>
        <p:txBody>
          <a:bodyPr anchorCtr="0" anchor="t" bIns="0" lIns="0" spcFirstLastPara="1" rIns="0" wrap="square" tIns="0">
            <a:spAutoFit/>
          </a:bodyPr>
          <a:lstStyle/>
          <a:p>
            <a:pPr indent="-323853" lvl="1" marL="647706" marR="0" rtl="0" algn="just">
              <a:lnSpc>
                <a:spcPct val="130000"/>
              </a:lnSpc>
              <a:spcBef>
                <a:spcPts val="0"/>
              </a:spcBef>
              <a:spcAft>
                <a:spcPts val="0"/>
              </a:spcAft>
              <a:buClr>
                <a:srgbClr val="364182"/>
              </a:buClr>
              <a:buSzPts val="3000"/>
              <a:buFont typeface="Arial"/>
              <a:buChar char="•"/>
            </a:pPr>
            <a:r>
              <a:rPr b="0" i="0" lang="en-US" sz="3000" u="none" cap="none" strike="noStrike">
                <a:solidFill>
                  <a:srgbClr val="364182"/>
                </a:solidFill>
                <a:latin typeface="Raleway"/>
                <a:ea typeface="Raleway"/>
                <a:cs typeface="Raleway"/>
                <a:sym typeface="Raleway"/>
              </a:rPr>
              <a:t>For a long time, there </a:t>
            </a:r>
            <a:r>
              <a:rPr lang="en-US" sz="3000">
                <a:solidFill>
                  <a:srgbClr val="364182"/>
                </a:solidFill>
                <a:latin typeface="Raleway"/>
                <a:ea typeface="Raleway"/>
                <a:cs typeface="Raleway"/>
                <a:sym typeface="Raleway"/>
              </a:rPr>
              <a:t>has been </a:t>
            </a:r>
            <a:r>
              <a:rPr b="0" i="0" lang="en-US" sz="3000" u="none" cap="none" strike="noStrike">
                <a:solidFill>
                  <a:srgbClr val="364182"/>
                </a:solidFill>
                <a:latin typeface="Raleway"/>
                <a:ea typeface="Raleway"/>
                <a:cs typeface="Raleway"/>
                <a:sym typeface="Raleway"/>
              </a:rPr>
              <a:t>a </a:t>
            </a:r>
            <a:r>
              <a:rPr b="1" i="1" lang="en-US" sz="3000" u="none" cap="none" strike="noStrike">
                <a:solidFill>
                  <a:srgbClr val="364182"/>
                </a:solidFill>
                <a:latin typeface="Raleway"/>
                <a:ea typeface="Raleway"/>
                <a:cs typeface="Raleway"/>
                <a:sym typeface="Raleway"/>
              </a:rPr>
              <a:t>weak connection between </a:t>
            </a:r>
            <a:r>
              <a:rPr b="1" i="1" lang="en-US" sz="3000">
                <a:solidFill>
                  <a:srgbClr val="364182"/>
                </a:solidFill>
                <a:latin typeface="Raleway"/>
                <a:ea typeface="Raleway"/>
                <a:cs typeface="Raleway"/>
                <a:sym typeface="Raleway"/>
              </a:rPr>
              <a:t>ethnic </a:t>
            </a:r>
            <a:r>
              <a:rPr b="1" i="1" lang="en-US" sz="3000" u="none" cap="none" strike="noStrike">
                <a:solidFill>
                  <a:srgbClr val="364182"/>
                </a:solidFill>
                <a:latin typeface="Raleway"/>
                <a:ea typeface="Raleway"/>
                <a:cs typeface="Raleway"/>
                <a:sym typeface="Raleway"/>
              </a:rPr>
              <a:t>farmers and private sectors</a:t>
            </a:r>
            <a:r>
              <a:rPr b="0" i="0" lang="en-US" sz="3000" u="none" cap="none" strike="noStrike">
                <a:solidFill>
                  <a:srgbClr val="364182"/>
                </a:solidFill>
                <a:latin typeface="Raleway"/>
                <a:ea typeface="Raleway"/>
                <a:cs typeface="Raleway"/>
                <a:sym typeface="Raleway"/>
              </a:rPr>
              <a:t> since there are many hindrances that prevent them from working together (such as the market price, logistic costs,…)</a:t>
            </a:r>
            <a:r>
              <a:rPr lang="en-US" sz="3000">
                <a:solidFill>
                  <a:srgbClr val="364182"/>
                </a:solidFill>
                <a:latin typeface="Raleway"/>
                <a:ea typeface="Raleway"/>
                <a:cs typeface="Raleway"/>
                <a:sym typeface="Raleway"/>
              </a:rPr>
              <a:t>.</a:t>
            </a:r>
            <a:endParaRPr sz="3000">
              <a:solidFill>
                <a:srgbClr val="364182"/>
              </a:solidFill>
              <a:latin typeface="Raleway"/>
              <a:ea typeface="Raleway"/>
              <a:cs typeface="Raleway"/>
              <a:sym typeface="Raleway"/>
            </a:endParaRPr>
          </a:p>
          <a:p>
            <a:pPr indent="-323853" lvl="1" marL="647706" marR="0" rtl="0" algn="just">
              <a:lnSpc>
                <a:spcPct val="130000"/>
              </a:lnSpc>
              <a:spcBef>
                <a:spcPts val="0"/>
              </a:spcBef>
              <a:spcAft>
                <a:spcPts val="0"/>
              </a:spcAft>
              <a:buClr>
                <a:srgbClr val="364182"/>
              </a:buClr>
              <a:buSzPts val="3000"/>
              <a:buFont typeface="Arial"/>
              <a:buChar char="•"/>
            </a:pPr>
            <a:r>
              <a:rPr lang="en-US" sz="3000">
                <a:solidFill>
                  <a:srgbClr val="364182"/>
                </a:solidFill>
                <a:latin typeface="Raleway"/>
                <a:ea typeface="Raleway"/>
                <a:cs typeface="Raleway"/>
                <a:sym typeface="Raleway"/>
              </a:rPr>
              <a:t>Ethnic</a:t>
            </a:r>
            <a:r>
              <a:rPr b="0" i="0" lang="en-US" sz="3000" u="none" cap="none" strike="noStrike">
                <a:solidFill>
                  <a:srgbClr val="364182"/>
                </a:solidFill>
                <a:latin typeface="Raleway"/>
                <a:ea typeface="Raleway"/>
                <a:cs typeface="Raleway"/>
                <a:sym typeface="Raleway"/>
              </a:rPr>
              <a:t> farmers are </a:t>
            </a:r>
            <a:r>
              <a:rPr b="1" i="1" lang="en-US" sz="3000" u="none" cap="none" strike="noStrike">
                <a:solidFill>
                  <a:srgbClr val="364182"/>
                </a:solidFill>
                <a:latin typeface="Raleway"/>
                <a:ea typeface="Raleway"/>
                <a:cs typeface="Raleway"/>
                <a:sym typeface="Raleway"/>
              </a:rPr>
              <a:t>separated from the supply chain of the whole country</a:t>
            </a:r>
            <a:r>
              <a:rPr lang="en-US" sz="3000">
                <a:solidFill>
                  <a:srgbClr val="364182"/>
                </a:solidFill>
                <a:latin typeface="Raleway"/>
                <a:ea typeface="Raleway"/>
                <a:cs typeface="Raleway"/>
                <a:sym typeface="Raleway"/>
              </a:rPr>
              <a:t>, </a:t>
            </a:r>
            <a:r>
              <a:rPr b="0" i="0" lang="en-US" sz="3000" u="none" cap="none" strike="noStrike">
                <a:solidFill>
                  <a:srgbClr val="364182"/>
                </a:solidFill>
                <a:latin typeface="Raleway"/>
                <a:ea typeface="Raleway"/>
                <a:cs typeface="Raleway"/>
                <a:sym typeface="Raleway"/>
              </a:rPr>
              <a:t>reduc</a:t>
            </a:r>
            <a:r>
              <a:rPr lang="en-US" sz="3000">
                <a:solidFill>
                  <a:srgbClr val="364182"/>
                </a:solidFill>
                <a:latin typeface="Raleway"/>
                <a:ea typeface="Raleway"/>
                <a:cs typeface="Raleway"/>
                <a:sym typeface="Raleway"/>
              </a:rPr>
              <a:t>ing</a:t>
            </a:r>
            <a:r>
              <a:rPr b="0" i="0" lang="en-US" sz="3000" u="none" cap="none" strike="noStrike">
                <a:solidFill>
                  <a:srgbClr val="364182"/>
                </a:solidFill>
                <a:latin typeface="Raleway"/>
                <a:ea typeface="Raleway"/>
                <a:cs typeface="Raleway"/>
                <a:sym typeface="Raleway"/>
              </a:rPr>
              <a:t> the</a:t>
            </a:r>
            <a:r>
              <a:rPr lang="en-US" sz="3000">
                <a:solidFill>
                  <a:srgbClr val="364182"/>
                </a:solidFill>
                <a:latin typeface="Raleway"/>
                <a:ea typeface="Raleway"/>
                <a:cs typeface="Raleway"/>
                <a:sym typeface="Raleway"/>
              </a:rPr>
              <a:t>ir</a:t>
            </a:r>
            <a:r>
              <a:rPr b="0" i="0" lang="en-US" sz="3000" u="none" cap="none" strike="noStrike">
                <a:solidFill>
                  <a:srgbClr val="364182"/>
                </a:solidFill>
                <a:latin typeface="Raleway"/>
                <a:ea typeface="Raleway"/>
                <a:cs typeface="Raleway"/>
                <a:sym typeface="Raleway"/>
              </a:rPr>
              <a:t> income</a:t>
            </a:r>
            <a:r>
              <a:rPr lang="en-US" sz="3000">
                <a:solidFill>
                  <a:srgbClr val="364182"/>
                </a:solidFill>
                <a:latin typeface="Raleway"/>
                <a:ea typeface="Raleway"/>
                <a:cs typeface="Raleway"/>
                <a:sym typeface="Raleway"/>
              </a:rPr>
              <a:t>.</a:t>
            </a:r>
            <a:endParaRPr/>
          </a:p>
        </p:txBody>
      </p:sp>
      <p:sp>
        <p:nvSpPr>
          <p:cNvPr id="313" name="Google Shape;313;p54"/>
          <p:cNvSpPr txBox="1"/>
          <p:nvPr/>
        </p:nvSpPr>
        <p:spPr>
          <a:xfrm>
            <a:off x="5024529" y="8301343"/>
            <a:ext cx="126219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364182"/>
                </a:solidFill>
                <a:latin typeface="Raleway"/>
                <a:ea typeface="Raleway"/>
                <a:cs typeface="Raleway"/>
                <a:sym typeface="Raleway"/>
              </a:rPr>
              <a:t>🡺 </a:t>
            </a:r>
            <a:r>
              <a:rPr b="1" lang="en-US" sz="3200">
                <a:solidFill>
                  <a:srgbClr val="364182"/>
                </a:solidFill>
                <a:latin typeface="Raleway"/>
                <a:ea typeface="Raleway"/>
                <a:cs typeface="Raleway"/>
                <a:sym typeface="Raleway"/>
              </a:rPr>
              <a:t>Blockchain technology can be used to establish contracts between farmers and businesses, connecting these parties.</a:t>
            </a:r>
            <a:endParaRPr b="1" sz="3200">
              <a:solidFill>
                <a:srgbClr val="364182"/>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17" name="Shape 317"/>
        <p:cNvGrpSpPr/>
        <p:nvPr/>
      </p:nvGrpSpPr>
      <p:grpSpPr>
        <a:xfrm>
          <a:off x="0" y="0"/>
          <a:ext cx="0" cy="0"/>
          <a:chOff x="0" y="0"/>
          <a:chExt cx="0" cy="0"/>
        </a:xfrm>
      </p:grpSpPr>
      <p:pic>
        <p:nvPicPr>
          <p:cNvPr descr="A river running through a valley&#10;&#10;Description automatically generated" id="318" name="Google Shape;318;p55"/>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319" name="Google Shape;319;p55"/>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0" name="Google Shape;320;p55"/>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321" name="Google Shape;321;p55"/>
          <p:cNvSpPr txBox="1"/>
          <p:nvPr/>
        </p:nvSpPr>
        <p:spPr>
          <a:xfrm>
            <a:off x="5024529" y="589596"/>
            <a:ext cx="12245660" cy="143571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sp>
        <p:nvSpPr>
          <p:cNvPr id="322" name="Google Shape;322;p55"/>
          <p:cNvSpPr txBox="1"/>
          <p:nvPr/>
        </p:nvSpPr>
        <p:spPr>
          <a:xfrm>
            <a:off x="4703277" y="4173608"/>
            <a:ext cx="13192500" cy="2672100"/>
          </a:xfrm>
          <a:prstGeom prst="rect">
            <a:avLst/>
          </a:prstGeom>
          <a:noFill/>
          <a:ln>
            <a:noFill/>
          </a:ln>
        </p:spPr>
        <p:txBody>
          <a:bodyPr anchorCtr="0" anchor="t" bIns="0" lIns="0" spcFirstLastPara="1" rIns="0" wrap="square" tIns="0">
            <a:spAutoFit/>
          </a:bodyPr>
          <a:lstStyle/>
          <a:p>
            <a:pPr indent="-311153" lvl="1" marL="647706" marR="0" rtl="0" algn="just">
              <a:lnSpc>
                <a:spcPct val="13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system will be </a:t>
            </a:r>
            <a:r>
              <a:rPr b="1" i="1" lang="en-US" sz="2800" u="none" cap="none" strike="noStrike">
                <a:solidFill>
                  <a:srgbClr val="364182"/>
                </a:solidFill>
                <a:latin typeface="Raleway"/>
                <a:ea typeface="Raleway"/>
                <a:cs typeface="Raleway"/>
                <a:sym typeface="Raleway"/>
              </a:rPr>
              <a:t>implemented on the cloud.</a:t>
            </a:r>
            <a:endParaRPr b="1" i="1" sz="2800"/>
          </a:p>
          <a:p>
            <a:pPr indent="-311153" lvl="1" marL="647706" marR="0" rtl="0" algn="just">
              <a:lnSpc>
                <a:spcPct val="130000"/>
              </a:lnSpc>
              <a:spcBef>
                <a:spcPts val="0"/>
              </a:spcBef>
              <a:spcAft>
                <a:spcPts val="0"/>
              </a:spcAft>
              <a:buClr>
                <a:srgbClr val="364182"/>
              </a:buClr>
              <a:buSzPts val="2800"/>
              <a:buFont typeface="Arial"/>
              <a:buChar char="•"/>
            </a:pPr>
            <a:r>
              <a:rPr b="1" i="1" lang="en-US" sz="2800" u="none" cap="none" strike="noStrike">
                <a:solidFill>
                  <a:srgbClr val="364182"/>
                </a:solidFill>
                <a:latin typeface="Raleway"/>
                <a:ea typeface="Raleway"/>
                <a:cs typeface="Raleway"/>
                <a:sym typeface="Raleway"/>
              </a:rPr>
              <a:t>Businesses </a:t>
            </a:r>
            <a:r>
              <a:rPr b="0" i="0" lang="en-US" sz="2800" u="none" cap="none" strike="noStrike">
                <a:solidFill>
                  <a:srgbClr val="364182"/>
                </a:solidFill>
                <a:latin typeface="Raleway"/>
                <a:ea typeface="Raleway"/>
                <a:cs typeface="Raleway"/>
                <a:sym typeface="Raleway"/>
              </a:rPr>
              <a:t>will </a:t>
            </a:r>
            <a:r>
              <a:rPr b="1" i="1" lang="en-US" sz="2800">
                <a:solidFill>
                  <a:srgbClr val="364182"/>
                </a:solidFill>
                <a:latin typeface="Raleway"/>
                <a:ea typeface="Raleway"/>
                <a:cs typeface="Raleway"/>
                <a:sym typeface="Raleway"/>
              </a:rPr>
              <a:t>place</a:t>
            </a:r>
            <a:r>
              <a:rPr b="1" i="1" lang="en-US" sz="2800" u="none" cap="none" strike="noStrike">
                <a:solidFill>
                  <a:srgbClr val="364182"/>
                </a:solidFill>
                <a:latin typeface="Raleway"/>
                <a:ea typeface="Raleway"/>
                <a:cs typeface="Raleway"/>
                <a:sym typeface="Raleway"/>
              </a:rPr>
              <a:t> orders</a:t>
            </a:r>
            <a:r>
              <a:rPr b="0" i="0" lang="en-US" sz="2800" u="none" cap="none" strike="noStrike">
                <a:solidFill>
                  <a:srgbClr val="364182"/>
                </a:solidFill>
                <a:latin typeface="Raleway"/>
                <a:ea typeface="Raleway"/>
                <a:cs typeface="Raleway"/>
                <a:sym typeface="Raleway"/>
              </a:rPr>
              <a:t> on the system.</a:t>
            </a:r>
            <a:r>
              <a:rPr lang="en-US" sz="2800"/>
              <a:t> </a:t>
            </a:r>
            <a:r>
              <a:rPr b="1" i="1" lang="en-US" sz="2800" u="none" cap="none" strike="noStrike">
                <a:solidFill>
                  <a:srgbClr val="364182"/>
                </a:solidFill>
                <a:latin typeface="Raleway"/>
                <a:ea typeface="Raleway"/>
                <a:cs typeface="Raleway"/>
                <a:sym typeface="Raleway"/>
              </a:rPr>
              <a:t>Farmers </a:t>
            </a:r>
            <a:r>
              <a:rPr b="0" i="0" lang="en-US" sz="2800" u="none" cap="none" strike="noStrike">
                <a:solidFill>
                  <a:srgbClr val="364182"/>
                </a:solidFill>
                <a:latin typeface="Raleway"/>
                <a:ea typeface="Raleway"/>
                <a:cs typeface="Raleway"/>
                <a:sym typeface="Raleway"/>
              </a:rPr>
              <a:t>will </a:t>
            </a:r>
            <a:r>
              <a:rPr b="1" i="1" lang="en-US" sz="2800" u="none" cap="none" strike="noStrike">
                <a:solidFill>
                  <a:srgbClr val="364182"/>
                </a:solidFill>
                <a:latin typeface="Raleway"/>
                <a:ea typeface="Raleway"/>
                <a:cs typeface="Raleway"/>
                <a:sym typeface="Raleway"/>
              </a:rPr>
              <a:t>get the orders</a:t>
            </a:r>
            <a:r>
              <a:rPr b="1" i="1" lang="en-US" sz="2800">
                <a:solidFill>
                  <a:srgbClr val="364182"/>
                </a:solidFill>
                <a:latin typeface="Raleway"/>
                <a:ea typeface="Raleway"/>
                <a:cs typeface="Raleway"/>
                <a:sym typeface="Raleway"/>
              </a:rPr>
              <a:t> and </a:t>
            </a:r>
            <a:r>
              <a:rPr b="1" i="1" lang="en-US" sz="2800" u="none" cap="none" strike="noStrike">
                <a:solidFill>
                  <a:srgbClr val="364182"/>
                </a:solidFill>
                <a:latin typeface="Raleway"/>
                <a:ea typeface="Raleway"/>
                <a:cs typeface="Raleway"/>
                <a:sym typeface="Raleway"/>
              </a:rPr>
              <a:t>sign contracts</a:t>
            </a:r>
            <a:r>
              <a:rPr lang="en-US" sz="2800">
                <a:solidFill>
                  <a:srgbClr val="364182"/>
                </a:solidFill>
                <a:latin typeface="Raleway"/>
                <a:ea typeface="Raleway"/>
                <a:cs typeface="Raleway"/>
                <a:sym typeface="Raleway"/>
              </a:rPr>
              <a:t>, which will be </a:t>
            </a:r>
            <a:r>
              <a:rPr b="0" i="0" lang="en-US" sz="2800" u="none" cap="none" strike="noStrike">
                <a:solidFill>
                  <a:srgbClr val="364182"/>
                </a:solidFill>
                <a:latin typeface="Raleway"/>
                <a:ea typeface="Raleway"/>
                <a:cs typeface="Raleway"/>
                <a:sym typeface="Raleway"/>
              </a:rPr>
              <a:t>put into a blockchain system. </a:t>
            </a:r>
            <a:r>
              <a:rPr lang="en-US" sz="2800">
                <a:solidFill>
                  <a:srgbClr val="364182"/>
                </a:solidFill>
                <a:latin typeface="Raleway"/>
                <a:ea typeface="Raleway"/>
                <a:cs typeface="Raleway"/>
                <a:sym typeface="Raleway"/>
              </a:rPr>
              <a:t>Breaching the contract will damage the breacher’s reputation.</a:t>
            </a:r>
            <a:endParaRPr b="0" i="0" sz="2800" u="none" cap="none" strike="noStrike">
              <a:solidFill>
                <a:srgbClr val="000000"/>
              </a:solidFill>
              <a:latin typeface="Arial"/>
              <a:ea typeface="Arial"/>
              <a:cs typeface="Arial"/>
              <a:sym typeface="Arial"/>
            </a:endParaRPr>
          </a:p>
          <a:p>
            <a:pPr indent="-133353" lvl="1" marL="647706" marR="0" rtl="0" algn="just">
              <a:lnSpc>
                <a:spcPct val="130000"/>
              </a:lnSpc>
              <a:spcBef>
                <a:spcPts val="0"/>
              </a:spcBef>
              <a:spcAft>
                <a:spcPts val="0"/>
              </a:spcAft>
              <a:buClr>
                <a:srgbClr val="364182"/>
              </a:buClr>
              <a:buSzPts val="3000"/>
              <a:buFont typeface="Arial"/>
              <a:buNone/>
            </a:pPr>
            <a:r>
              <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26" name="Shape 326"/>
        <p:cNvGrpSpPr/>
        <p:nvPr/>
      </p:nvGrpSpPr>
      <p:grpSpPr>
        <a:xfrm>
          <a:off x="0" y="0"/>
          <a:ext cx="0" cy="0"/>
          <a:chOff x="0" y="0"/>
          <a:chExt cx="0" cy="0"/>
        </a:xfrm>
      </p:grpSpPr>
      <p:pic>
        <p:nvPicPr>
          <p:cNvPr descr="A river running through a valley&#10;&#10;Description automatically generated" id="327" name="Google Shape;327;g25ae472603a_2_42"/>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328" name="Google Shape;328;g25ae472603a_2_42"/>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g25ae472603a_2_42"/>
          <p:cNvSpPr txBox="1"/>
          <p:nvPr/>
        </p:nvSpPr>
        <p:spPr>
          <a:xfrm>
            <a:off x="5024529" y="30473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330" name="Google Shape;330;g25ae472603a_2_42"/>
          <p:cNvSpPr txBox="1"/>
          <p:nvPr/>
        </p:nvSpPr>
        <p:spPr>
          <a:xfrm>
            <a:off x="5024529" y="589596"/>
            <a:ext cx="12245700" cy="13761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pic>
        <p:nvPicPr>
          <p:cNvPr id="331" name="Google Shape;331;g25ae472603a_2_42"/>
          <p:cNvPicPr preferRelativeResize="0"/>
          <p:nvPr/>
        </p:nvPicPr>
        <p:blipFill>
          <a:blip r:embed="rId4">
            <a:alphaModFix/>
          </a:blip>
          <a:stretch>
            <a:fillRect/>
          </a:stretch>
        </p:blipFill>
        <p:spPr>
          <a:xfrm>
            <a:off x="6335904" y="3784279"/>
            <a:ext cx="9927149" cy="6158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35" name="Shape 335"/>
        <p:cNvGrpSpPr/>
        <p:nvPr/>
      </p:nvGrpSpPr>
      <p:grpSpPr>
        <a:xfrm>
          <a:off x="0" y="0"/>
          <a:ext cx="0" cy="0"/>
          <a:chOff x="0" y="0"/>
          <a:chExt cx="0" cy="0"/>
        </a:xfrm>
      </p:grpSpPr>
      <p:pic>
        <p:nvPicPr>
          <p:cNvPr descr="A river running through a valley&#10;&#10;Description automatically generated" id="336" name="Google Shape;336;g25ae472603a_0_26"/>
          <p:cNvPicPr preferRelativeResize="0"/>
          <p:nvPr/>
        </p:nvPicPr>
        <p:blipFill rotWithShape="1">
          <a:blip r:embed="rId3">
            <a:alphaModFix/>
          </a:blip>
          <a:srcRect b="0" l="0" r="0" t="0"/>
          <a:stretch/>
        </p:blipFill>
        <p:spPr>
          <a:xfrm>
            <a:off x="0" y="0"/>
            <a:ext cx="18288000" cy="10287000"/>
          </a:xfrm>
          <a:prstGeom prst="rect">
            <a:avLst/>
          </a:prstGeom>
          <a:noFill/>
          <a:ln>
            <a:noFill/>
          </a:ln>
        </p:spPr>
      </p:pic>
      <p:sp>
        <p:nvSpPr>
          <p:cNvPr id="337" name="Google Shape;337;g25ae472603a_0_26"/>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38" name="Google Shape;338;g25ae472603a_0_26"/>
          <p:cNvSpPr txBox="1"/>
          <p:nvPr/>
        </p:nvSpPr>
        <p:spPr>
          <a:xfrm>
            <a:off x="5024529" y="30473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339" name="Google Shape;339;g25ae472603a_0_26"/>
          <p:cNvSpPr txBox="1"/>
          <p:nvPr/>
        </p:nvSpPr>
        <p:spPr>
          <a:xfrm>
            <a:off x="5024529" y="589596"/>
            <a:ext cx="12245700" cy="13761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sp>
        <p:nvSpPr>
          <p:cNvPr id="340" name="Google Shape;340;g25ae472603a_0_26"/>
          <p:cNvSpPr txBox="1"/>
          <p:nvPr/>
        </p:nvSpPr>
        <p:spPr>
          <a:xfrm>
            <a:off x="4703277" y="4173608"/>
            <a:ext cx="13192500" cy="3792600"/>
          </a:xfrm>
          <a:prstGeom prst="rect">
            <a:avLst/>
          </a:prstGeom>
          <a:noFill/>
          <a:ln>
            <a:noFill/>
          </a:ln>
        </p:spPr>
        <p:txBody>
          <a:bodyPr anchorCtr="0" anchor="t" bIns="0" lIns="0" spcFirstLastPara="1" rIns="0" wrap="square" tIns="0">
            <a:spAutoFit/>
          </a:bodyPr>
          <a:lstStyle/>
          <a:p>
            <a:pPr indent="-311153" lvl="1" marL="647706" marR="0" rtl="0" algn="just">
              <a:lnSpc>
                <a:spcPct val="13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red block provide encryption to protect the information within the system. </a:t>
            </a:r>
            <a:endParaRPr b="0" i="0" sz="2800" u="none" cap="none" strike="noStrike">
              <a:solidFill>
                <a:srgbClr val="364182"/>
              </a:solidFill>
              <a:latin typeface="Raleway"/>
              <a:ea typeface="Raleway"/>
              <a:cs typeface="Raleway"/>
              <a:sym typeface="Raleway"/>
            </a:endParaRPr>
          </a:p>
          <a:p>
            <a:pPr indent="-311153" lvl="1" marL="647706" marR="0" rtl="0" algn="just">
              <a:lnSpc>
                <a:spcPct val="13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green block will ensure that the encryption is working before putting it into blocks. </a:t>
            </a:r>
            <a:endParaRPr b="0" i="0" sz="2800" u="none" cap="none" strike="noStrike">
              <a:solidFill>
                <a:srgbClr val="364182"/>
              </a:solidFill>
              <a:latin typeface="Raleway"/>
              <a:ea typeface="Raleway"/>
              <a:cs typeface="Raleway"/>
              <a:sym typeface="Raleway"/>
            </a:endParaRPr>
          </a:p>
          <a:p>
            <a:pPr indent="-311153" lvl="1" marL="647706" marR="0" rtl="0" algn="just">
              <a:lnSpc>
                <a:spcPct val="130000"/>
              </a:lnSpc>
              <a:spcBef>
                <a:spcPts val="0"/>
              </a:spcBef>
              <a:spcAft>
                <a:spcPts val="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There is also a smart contract component to check if the input data satisfy the requirements for the contracts or not.</a:t>
            </a:r>
            <a:endParaRPr b="0" i="0" sz="2800" u="none" cap="none" strike="noStrike">
              <a:solidFill>
                <a:srgbClr val="000000"/>
              </a:solidFill>
              <a:latin typeface="Arial"/>
              <a:ea typeface="Arial"/>
              <a:cs typeface="Arial"/>
              <a:sym typeface="Arial"/>
            </a:endParaRPr>
          </a:p>
          <a:p>
            <a:pPr indent="-133353" lvl="1" marL="647706" marR="0" rtl="0" algn="just">
              <a:lnSpc>
                <a:spcPct val="130000"/>
              </a:lnSpc>
              <a:spcBef>
                <a:spcPts val="0"/>
              </a:spcBef>
              <a:spcAft>
                <a:spcPts val="0"/>
              </a:spcAft>
              <a:buClr>
                <a:srgbClr val="364182"/>
              </a:buClr>
              <a:buSzPts val="3000"/>
              <a:buFont typeface="Arial"/>
              <a:buNone/>
            </a:pPr>
            <a:r>
              <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44" name="Shape 344"/>
        <p:cNvGrpSpPr/>
        <p:nvPr/>
      </p:nvGrpSpPr>
      <p:grpSpPr>
        <a:xfrm>
          <a:off x="0" y="0"/>
          <a:ext cx="0" cy="0"/>
          <a:chOff x="0" y="0"/>
          <a:chExt cx="0" cy="0"/>
        </a:xfrm>
      </p:grpSpPr>
      <p:pic>
        <p:nvPicPr>
          <p:cNvPr descr="A river running through a valley&#10;&#10;Description automatically generated" id="345" name="Google Shape;345;p56"/>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346" name="Google Shape;346;p56"/>
          <p:cNvSpPr/>
          <p:nvPr/>
        </p:nvSpPr>
        <p:spPr>
          <a:xfrm>
            <a:off x="4310971" y="1"/>
            <a:ext cx="13977000"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47" name="Google Shape;347;p56"/>
          <p:cNvSpPr txBox="1"/>
          <p:nvPr/>
        </p:nvSpPr>
        <p:spPr>
          <a:xfrm>
            <a:off x="5024529" y="3047395"/>
            <a:ext cx="390110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BENEFITS</a:t>
            </a:r>
            <a:endParaRPr/>
          </a:p>
        </p:txBody>
      </p:sp>
      <p:sp>
        <p:nvSpPr>
          <p:cNvPr id="348" name="Google Shape;348;p56"/>
          <p:cNvSpPr txBox="1"/>
          <p:nvPr/>
        </p:nvSpPr>
        <p:spPr>
          <a:xfrm>
            <a:off x="5024529" y="589596"/>
            <a:ext cx="12245660" cy="143571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grpSp>
        <p:nvGrpSpPr>
          <p:cNvPr id="349" name="Google Shape;349;p56"/>
          <p:cNvGrpSpPr/>
          <p:nvPr/>
        </p:nvGrpSpPr>
        <p:grpSpPr>
          <a:xfrm>
            <a:off x="14043726" y="4112027"/>
            <a:ext cx="2250614" cy="2250614"/>
            <a:chOff x="0" y="0"/>
            <a:chExt cx="3895818" cy="3895818"/>
          </a:xfrm>
        </p:grpSpPr>
        <p:sp>
          <p:nvSpPr>
            <p:cNvPr id="350" name="Google Shape;350;p56"/>
            <p:cNvSpPr/>
            <p:nvPr/>
          </p:nvSpPr>
          <p:spPr>
            <a:xfrm>
              <a:off x="0" y="0"/>
              <a:ext cx="3895818" cy="3895818"/>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641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6"/>
            <p:cNvSpPr/>
            <p:nvPr/>
          </p:nvSpPr>
          <p:spPr>
            <a:xfrm>
              <a:off x="870031" y="391888"/>
              <a:ext cx="2155757" cy="2999314"/>
            </a:xfrm>
            <a:custGeom>
              <a:rect b="b" l="l" r="r" t="t"/>
              <a:pathLst>
                <a:path extrusionOk="0" h="2999314" w="2155757">
                  <a:moveTo>
                    <a:pt x="0" y="0"/>
                  </a:moveTo>
                  <a:lnTo>
                    <a:pt x="2155756" y="0"/>
                  </a:lnTo>
                  <a:lnTo>
                    <a:pt x="2155756" y="2999314"/>
                  </a:lnTo>
                  <a:lnTo>
                    <a:pt x="0" y="299931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52" name="Google Shape;352;p56"/>
          <p:cNvGrpSpPr/>
          <p:nvPr/>
        </p:nvGrpSpPr>
        <p:grpSpPr>
          <a:xfrm>
            <a:off x="14043725" y="7141000"/>
            <a:ext cx="2250636" cy="2250636"/>
            <a:chOff x="0" y="0"/>
            <a:chExt cx="3892487" cy="3892487"/>
          </a:xfrm>
        </p:grpSpPr>
        <p:sp>
          <p:nvSpPr>
            <p:cNvPr id="353" name="Google Shape;353;p56"/>
            <p:cNvSpPr/>
            <p:nvPr/>
          </p:nvSpPr>
          <p:spPr>
            <a:xfrm>
              <a:off x="0" y="0"/>
              <a:ext cx="3892487" cy="3892487"/>
            </a:xfrm>
            <a:custGeom>
              <a:rect b="b" l="l" r="r" t="t"/>
              <a:pathLst>
                <a:path extrusionOk="0" h="6355080" w="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3641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6"/>
            <p:cNvSpPr/>
            <p:nvPr/>
          </p:nvSpPr>
          <p:spPr>
            <a:xfrm>
              <a:off x="997235" y="1026260"/>
              <a:ext cx="1901347" cy="1698537"/>
            </a:xfrm>
            <a:custGeom>
              <a:rect b="b" l="l" r="r" t="t"/>
              <a:pathLst>
                <a:path extrusionOk="0" h="1698537" w="1901347">
                  <a:moveTo>
                    <a:pt x="0" y="0"/>
                  </a:moveTo>
                  <a:lnTo>
                    <a:pt x="1901348" y="0"/>
                  </a:lnTo>
                  <a:lnTo>
                    <a:pt x="1901348" y="1698537"/>
                  </a:lnTo>
                  <a:lnTo>
                    <a:pt x="0" y="169853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55" name="Google Shape;355;p56"/>
          <p:cNvSpPr txBox="1"/>
          <p:nvPr/>
        </p:nvSpPr>
        <p:spPr>
          <a:xfrm>
            <a:off x="5024530" y="4112015"/>
            <a:ext cx="7476900" cy="50796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2400"/>
              </a:spcBef>
              <a:spcAft>
                <a:spcPts val="0"/>
              </a:spcAft>
              <a:buNone/>
            </a:pPr>
            <a:r>
              <a:rPr lang="en-US" sz="2800">
                <a:solidFill>
                  <a:srgbClr val="364182"/>
                </a:solidFill>
                <a:latin typeface="Raleway"/>
                <a:ea typeface="Raleway"/>
                <a:cs typeface="Raleway"/>
                <a:sym typeface="Raleway"/>
              </a:rPr>
              <a:t>For </a:t>
            </a:r>
            <a:r>
              <a:rPr b="1" i="1" lang="en-US" sz="2800">
                <a:solidFill>
                  <a:srgbClr val="364182"/>
                </a:solidFill>
                <a:latin typeface="Raleway"/>
                <a:ea typeface="Raleway"/>
                <a:cs typeface="Raleway"/>
                <a:sym typeface="Raleway"/>
              </a:rPr>
              <a:t>farmers</a:t>
            </a:r>
            <a:r>
              <a:rPr lang="en-US" sz="2800">
                <a:solidFill>
                  <a:srgbClr val="364182"/>
                </a:solidFill>
                <a:latin typeface="Raleway"/>
                <a:ea typeface="Raleway"/>
                <a:cs typeface="Raleway"/>
                <a:sym typeface="Raleway"/>
              </a:rPr>
              <a:t>:</a:t>
            </a:r>
            <a:endParaRPr sz="2800">
              <a:solidFill>
                <a:srgbClr val="364182"/>
              </a:solidFill>
              <a:latin typeface="Raleway"/>
              <a:ea typeface="Raleway"/>
              <a:cs typeface="Raleway"/>
              <a:sym typeface="Raleway"/>
            </a:endParaRPr>
          </a:p>
          <a:p>
            <a:pPr indent="-457200" lvl="0" marL="457200" marR="0" rtl="0" algn="just">
              <a:lnSpc>
                <a:spcPct val="100000"/>
              </a:lnSpc>
              <a:spcBef>
                <a:spcPts val="2400"/>
              </a:spcBef>
              <a:spcAft>
                <a:spcPts val="0"/>
              </a:spcAft>
              <a:buClr>
                <a:srgbClr val="364182"/>
              </a:buClr>
              <a:buSzPts val="2800"/>
              <a:buFont typeface="Arial"/>
              <a:buChar char="•"/>
            </a:pPr>
            <a:r>
              <a:rPr lang="en-US" sz="2800">
                <a:solidFill>
                  <a:srgbClr val="364182"/>
                </a:solidFill>
                <a:latin typeface="Raleway"/>
                <a:ea typeface="Raleway"/>
                <a:cs typeface="Raleway"/>
                <a:sym typeface="Raleway"/>
              </a:rPr>
              <a:t>The private sector will better understand the farmers.</a:t>
            </a:r>
            <a:endParaRPr sz="2800">
              <a:solidFill>
                <a:srgbClr val="364182"/>
              </a:solidFill>
              <a:latin typeface="Raleway"/>
              <a:ea typeface="Raleway"/>
              <a:cs typeface="Raleway"/>
              <a:sym typeface="Raleway"/>
            </a:endParaRPr>
          </a:p>
          <a:p>
            <a:pPr indent="-457200" lvl="0" marL="457200" marR="0" rtl="0" algn="just">
              <a:lnSpc>
                <a:spcPct val="100000"/>
              </a:lnSpc>
              <a:spcBef>
                <a:spcPts val="2400"/>
              </a:spcBef>
              <a:spcAft>
                <a:spcPts val="0"/>
              </a:spcAft>
              <a:buClr>
                <a:srgbClr val="364182"/>
              </a:buClr>
              <a:buSzPts val="2800"/>
              <a:buFont typeface="Arial"/>
              <a:buChar char="•"/>
            </a:pPr>
            <a:r>
              <a:rPr lang="en-US" sz="2800">
                <a:solidFill>
                  <a:srgbClr val="364182"/>
                </a:solidFill>
                <a:latin typeface="Raleway"/>
                <a:ea typeface="Raleway"/>
                <a:cs typeface="Raleway"/>
                <a:sym typeface="Raleway"/>
              </a:rPr>
              <a:t>Help farmers to build their reputation.</a:t>
            </a:r>
            <a:endParaRPr sz="2800">
              <a:solidFill>
                <a:srgbClr val="364182"/>
              </a:solidFill>
              <a:latin typeface="Raleway"/>
              <a:ea typeface="Raleway"/>
              <a:cs typeface="Raleway"/>
              <a:sym typeface="Raleway"/>
            </a:endParaRPr>
          </a:p>
          <a:p>
            <a:pPr indent="0" lvl="0" marL="0" rtl="0" algn="just">
              <a:spcBef>
                <a:spcPts val="2400"/>
              </a:spcBef>
              <a:spcAft>
                <a:spcPts val="0"/>
              </a:spcAft>
              <a:buNone/>
            </a:pPr>
            <a:r>
              <a:rPr lang="en-US" sz="2800">
                <a:solidFill>
                  <a:srgbClr val="364182"/>
                </a:solidFill>
                <a:latin typeface="Raleway"/>
                <a:ea typeface="Raleway"/>
                <a:cs typeface="Raleway"/>
                <a:sym typeface="Raleway"/>
              </a:rPr>
              <a:t>For </a:t>
            </a:r>
            <a:r>
              <a:rPr b="1" i="1" lang="en-US" sz="2800">
                <a:solidFill>
                  <a:srgbClr val="364182"/>
                </a:solidFill>
                <a:latin typeface="Raleway"/>
                <a:ea typeface="Raleway"/>
                <a:cs typeface="Raleway"/>
                <a:sym typeface="Raleway"/>
              </a:rPr>
              <a:t>businesses</a:t>
            </a:r>
            <a:r>
              <a:rPr lang="en-US" sz="2800">
                <a:solidFill>
                  <a:srgbClr val="364182"/>
                </a:solidFill>
                <a:latin typeface="Raleway"/>
                <a:ea typeface="Raleway"/>
                <a:cs typeface="Raleway"/>
                <a:sym typeface="Raleway"/>
              </a:rPr>
              <a:t>:</a:t>
            </a:r>
            <a:endParaRPr sz="2800">
              <a:solidFill>
                <a:srgbClr val="364182"/>
              </a:solidFill>
              <a:latin typeface="Raleway"/>
              <a:ea typeface="Raleway"/>
              <a:cs typeface="Raleway"/>
              <a:sym typeface="Raleway"/>
            </a:endParaRPr>
          </a:p>
          <a:p>
            <a:pPr indent="-406400" lvl="0" marL="457200" rtl="0" algn="just">
              <a:spcBef>
                <a:spcPts val="2400"/>
              </a:spcBef>
              <a:spcAft>
                <a:spcPts val="0"/>
              </a:spcAft>
              <a:buClr>
                <a:srgbClr val="364182"/>
              </a:buClr>
              <a:buSzPts val="2800"/>
              <a:buChar char="•"/>
            </a:pPr>
            <a:r>
              <a:rPr lang="en-US" sz="2800">
                <a:solidFill>
                  <a:srgbClr val="364182"/>
                </a:solidFill>
                <a:latin typeface="Raleway"/>
                <a:ea typeface="Raleway"/>
                <a:cs typeface="Raleway"/>
                <a:sym typeface="Raleway"/>
              </a:rPr>
              <a:t>Gain </a:t>
            </a:r>
            <a:r>
              <a:rPr lang="en-US" sz="2800">
                <a:solidFill>
                  <a:srgbClr val="364182"/>
                </a:solidFill>
                <a:latin typeface="Raleway"/>
                <a:ea typeface="Raleway"/>
                <a:cs typeface="Raleway"/>
                <a:sym typeface="Raleway"/>
              </a:rPr>
              <a:t>access </a:t>
            </a:r>
            <a:r>
              <a:rPr lang="en-US" sz="2800">
                <a:solidFill>
                  <a:srgbClr val="364182"/>
                </a:solidFill>
                <a:latin typeface="Raleway"/>
                <a:ea typeface="Raleway"/>
                <a:cs typeface="Raleway"/>
                <a:sym typeface="Raleway"/>
              </a:rPr>
              <a:t>to high quality farmers.</a:t>
            </a:r>
            <a:endParaRPr sz="2800">
              <a:solidFill>
                <a:srgbClr val="364182"/>
              </a:solidFill>
              <a:latin typeface="Raleway"/>
              <a:ea typeface="Raleway"/>
              <a:cs typeface="Raleway"/>
              <a:sym typeface="Raleway"/>
            </a:endParaRPr>
          </a:p>
          <a:p>
            <a:pPr indent="-406400" lvl="0" marL="457200" rtl="0" algn="just">
              <a:spcBef>
                <a:spcPts val="2400"/>
              </a:spcBef>
              <a:spcAft>
                <a:spcPts val="0"/>
              </a:spcAft>
              <a:buClr>
                <a:srgbClr val="364182"/>
              </a:buClr>
              <a:buSzPts val="2800"/>
              <a:buChar char="•"/>
            </a:pPr>
            <a:r>
              <a:rPr lang="en-US" sz="2800">
                <a:solidFill>
                  <a:srgbClr val="364182"/>
                </a:solidFill>
                <a:latin typeface="Raleway"/>
                <a:ea typeface="Raleway"/>
                <a:cs typeface="Raleway"/>
                <a:sym typeface="Raleway"/>
              </a:rPr>
              <a:t>Reliable material sources even for rare materials.</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7"/>
          <p:cNvSpPr/>
          <p:nvPr/>
        </p:nvSpPr>
        <p:spPr>
          <a:xfrm>
            <a:off x="0" y="0"/>
            <a:ext cx="18288000" cy="10287000"/>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 name="Google Shape;102;p37"/>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 name="Google Shape;103;p37"/>
          <p:cNvSpPr txBox="1"/>
          <p:nvPr/>
        </p:nvSpPr>
        <p:spPr>
          <a:xfrm>
            <a:off x="5024529" y="589596"/>
            <a:ext cx="5052986" cy="76783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Project background</a:t>
            </a:r>
            <a:endParaRPr b="0" i="0" sz="4000" u="none" cap="none" strike="noStrike">
              <a:solidFill>
                <a:srgbClr val="364182"/>
              </a:solidFill>
              <a:latin typeface="Arial"/>
              <a:ea typeface="Arial"/>
              <a:cs typeface="Arial"/>
              <a:sym typeface="Arial"/>
            </a:endParaRPr>
          </a:p>
        </p:txBody>
      </p:sp>
      <p:sp>
        <p:nvSpPr>
          <p:cNvPr id="104" name="Google Shape;104;p37"/>
          <p:cNvSpPr txBox="1"/>
          <p:nvPr/>
        </p:nvSpPr>
        <p:spPr>
          <a:xfrm>
            <a:off x="5024529" y="1947030"/>
            <a:ext cx="11454209" cy="65556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364182"/>
                </a:solidFill>
                <a:latin typeface="Raleway"/>
                <a:ea typeface="Raleway"/>
                <a:cs typeface="Raleway"/>
                <a:sym typeface="Raleway"/>
              </a:rPr>
              <a:t>Although the Vietnamese government has already implemented many agricultural training programs to help ethnic minorities catch up with current development, most of these programs are not returning good results. According to Nguyen Tung Phong, only 43.5% of the training knowledge is applied to reality, which suggests that the current vocational training approach is time-consuming and impractical. This project aims to solve this problem by developing a specialized information system for ethnic agricultural training. After extensive research, our team has identified five issues: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Impractical curriculum</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Lack of business connection</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Difficulty in searching learning content</a:t>
            </a:r>
            <a:endParaRPr b="0" i="0" sz="2800" u="none" cap="none" strike="noStrike">
              <a:solidFill>
                <a:srgbClr val="364182"/>
              </a:solidFill>
              <a:latin typeface="Raleway"/>
              <a:ea typeface="Raleway"/>
              <a:cs typeface="Raleway"/>
              <a:sym typeface="Raleway"/>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Spread of unverified information</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Language barrier</a:t>
            </a:r>
            <a:endParaRPr b="0" i="0" sz="2800" u="none" cap="none" strike="noStrike">
              <a:solidFill>
                <a:srgbClr val="36418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0" i="0" sz="2800" u="none" cap="none" strike="noStrike">
              <a:solidFill>
                <a:srgbClr val="364182"/>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359" name="Shape 359"/>
        <p:cNvGrpSpPr/>
        <p:nvPr/>
      </p:nvGrpSpPr>
      <p:grpSpPr>
        <a:xfrm>
          <a:off x="0" y="0"/>
          <a:ext cx="0" cy="0"/>
          <a:chOff x="0" y="0"/>
          <a:chExt cx="0" cy="0"/>
        </a:xfrm>
      </p:grpSpPr>
      <p:pic>
        <p:nvPicPr>
          <p:cNvPr descr="A river running through a valley&#10;&#10;Description automatically generated" id="360" name="Google Shape;360;p57"/>
          <p:cNvPicPr preferRelativeResize="0"/>
          <p:nvPr/>
        </p:nvPicPr>
        <p:blipFill rotWithShape="1">
          <a:blip r:embed="rId3">
            <a:alphaModFix/>
          </a:blip>
          <a:srcRect b="0" l="0" r="0" t="0"/>
          <a:stretch/>
        </p:blipFill>
        <p:spPr>
          <a:xfrm>
            <a:off x="0" y="-1"/>
            <a:ext cx="18288000" cy="10287000"/>
          </a:xfrm>
          <a:prstGeom prst="rect">
            <a:avLst/>
          </a:prstGeom>
          <a:noFill/>
          <a:ln>
            <a:noFill/>
          </a:ln>
        </p:spPr>
      </p:pic>
      <p:sp>
        <p:nvSpPr>
          <p:cNvPr id="361" name="Google Shape;361;p57"/>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2" name="Google Shape;362;p57"/>
          <p:cNvSpPr txBox="1"/>
          <p:nvPr/>
        </p:nvSpPr>
        <p:spPr>
          <a:xfrm>
            <a:off x="5024529" y="2440795"/>
            <a:ext cx="390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ESTIMATION OF BUDGET</a:t>
            </a:r>
            <a:endParaRPr b="1" i="0" sz="2400" u="none" cap="none" strike="noStrike">
              <a:solidFill>
                <a:srgbClr val="364182"/>
              </a:solidFill>
              <a:latin typeface="Raleway"/>
              <a:ea typeface="Raleway"/>
              <a:cs typeface="Raleway"/>
              <a:sym typeface="Raleway"/>
            </a:endParaRPr>
          </a:p>
        </p:txBody>
      </p:sp>
      <p:sp>
        <p:nvSpPr>
          <p:cNvPr id="363" name="Google Shape;363;p57"/>
          <p:cNvSpPr txBox="1"/>
          <p:nvPr/>
        </p:nvSpPr>
        <p:spPr>
          <a:xfrm>
            <a:off x="5024529" y="589596"/>
            <a:ext cx="12245660" cy="143571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5</a:t>
            </a:r>
            <a:endParaRPr b="1" i="0" sz="3200" u="none" cap="none" strike="noStrike">
              <a:solidFill>
                <a:srgbClr val="364182"/>
              </a:solidFill>
              <a:latin typeface="Raleway"/>
              <a:ea typeface="Raleway"/>
              <a:cs typeface="Raleway"/>
              <a:sym typeface="Raleway"/>
            </a:endParaRPr>
          </a:p>
          <a:p>
            <a:pPr indent="0" lvl="0" marL="0" marR="0" rtl="0" algn="l">
              <a:lnSpc>
                <a:spcPct val="120000"/>
              </a:lnSpc>
              <a:spcBef>
                <a:spcPts val="6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Blockchain system for farmer - business contract</a:t>
            </a:r>
            <a:endParaRPr b="0" i="0" sz="4000" u="none" cap="none" strike="noStrike">
              <a:solidFill>
                <a:srgbClr val="000000"/>
              </a:solidFill>
              <a:latin typeface="Arial"/>
              <a:ea typeface="Arial"/>
              <a:cs typeface="Arial"/>
              <a:sym typeface="Arial"/>
            </a:endParaRPr>
          </a:p>
        </p:txBody>
      </p:sp>
      <p:graphicFrame>
        <p:nvGraphicFramePr>
          <p:cNvPr id="364" name="Google Shape;364;p57"/>
          <p:cNvGraphicFramePr/>
          <p:nvPr/>
        </p:nvGraphicFramePr>
        <p:xfrm>
          <a:off x="4682916" y="3428995"/>
          <a:ext cx="3000000" cy="3000000"/>
        </p:xfrm>
        <a:graphic>
          <a:graphicData uri="http://schemas.openxmlformats.org/drawingml/2006/table">
            <a:tbl>
              <a:tblPr bandRow="1" firstRow="1">
                <a:noFill/>
                <a:tableStyleId>{40B8A681-12FC-4D53-A2ED-DCCD64EA8287}</a:tableStyleId>
              </a:tblPr>
              <a:tblGrid>
                <a:gridCol w="2058650"/>
                <a:gridCol w="6701575"/>
                <a:gridCol w="4472900"/>
              </a:tblGrid>
              <a:tr h="3708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Type</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Detail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Monthly costs</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a:txBody>
                    <a:bodyPr/>
                    <a:lstStyle/>
                    <a:p>
                      <a:pPr indent="0" lvl="0" marL="0" rtl="0" algn="ctr">
                        <a:spcBef>
                          <a:spcPts val="0"/>
                        </a:spcBef>
                        <a:spcAft>
                          <a:spcPts val="0"/>
                        </a:spcAft>
                        <a:buNone/>
                      </a:pPr>
                      <a:r>
                        <a:rPr lang="en-US" sz="2400">
                          <a:solidFill>
                            <a:srgbClr val="364182"/>
                          </a:solidFill>
                          <a:latin typeface="Raleway"/>
                          <a:ea typeface="Raleway"/>
                          <a:cs typeface="Raleway"/>
                          <a:sym typeface="Raleway"/>
                        </a:rPr>
                        <a:t>Equipment</a:t>
                      </a:r>
                      <a:endParaRPr>
                        <a:solidFill>
                          <a:schemeClr val="dk1"/>
                        </a:solidFill>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Architecture (EC2, ECS and SageMaker)</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$422.42 (623.68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rowSpan="6">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Labor</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28.900.000 VND ( 1789.26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Blockchain engineer</a:t>
                      </a:r>
                      <a:r>
                        <a:rPr lang="en-US" sz="2400">
                          <a:solidFill>
                            <a:srgbClr val="364182"/>
                          </a:solidFill>
                          <a:latin typeface="Raleway"/>
                          <a:ea typeface="Raleway"/>
                          <a:cs typeface="Raleway"/>
                          <a:sym typeface="Raleway"/>
                        </a:rPr>
                        <a:t> (x1)</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14,900,000 VND (922.92 AUD) </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Manager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35.000.000 VND (2167.94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Machine learning engineers (x</a:t>
                      </a:r>
                      <a:r>
                        <a:rPr lang="en-US" sz="2400">
                          <a:solidFill>
                            <a:srgbClr val="364182"/>
                          </a:solidFill>
                          <a:latin typeface="Raleway"/>
                          <a:ea typeface="Raleway"/>
                          <a:cs typeface="Raleway"/>
                          <a:sym typeface="Raleway"/>
                        </a:rPr>
                        <a:t>1</a:t>
                      </a:r>
                      <a:r>
                        <a:rPr lang="en-US" sz="2400" u="none" cap="none" strike="noStrike">
                          <a:solidFill>
                            <a:srgbClr val="364182"/>
                          </a:solidFill>
                          <a:latin typeface="Raleway"/>
                          <a:ea typeface="Raleway"/>
                          <a:cs typeface="Raleway"/>
                          <a:sym typeface="Raleway"/>
                        </a:rPr>
                        <a:t>)</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28.900.000 VND (1790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IT security</a:t>
                      </a:r>
                      <a:r>
                        <a:rPr lang="en-US" sz="2400">
                          <a:solidFill>
                            <a:srgbClr val="364182"/>
                          </a:solidFill>
                          <a:latin typeface="Raleway"/>
                          <a:ea typeface="Raleway"/>
                          <a:cs typeface="Raleway"/>
                          <a:sym typeface="Raleway"/>
                        </a:rPr>
                        <a:t> (x1)</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21.900.000 VND (1356.51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Office (100m</a:t>
                      </a:r>
                      <a:r>
                        <a:rPr baseline="30000" lang="en-US" sz="2400" u="none" cap="none" strike="noStrike">
                          <a:solidFill>
                            <a:srgbClr val="364182"/>
                          </a:solidFill>
                          <a:latin typeface="Raleway"/>
                          <a:ea typeface="Raleway"/>
                          <a:cs typeface="Raleway"/>
                          <a:sym typeface="Raleway"/>
                        </a:rPr>
                        <a:t>2</a:t>
                      </a:r>
                      <a:r>
                        <a:rPr lang="en-US" sz="2400" u="none" cap="none" strike="noStrike">
                          <a:solidFill>
                            <a:srgbClr val="364182"/>
                          </a:solidFill>
                          <a:latin typeface="Raleway"/>
                          <a:ea typeface="Raleway"/>
                          <a:cs typeface="Raleway"/>
                          <a:sym typeface="Raleway"/>
                        </a:rPr>
                        <a:t>, with electricity and Wi-Fi coverage)</a:t>
                      </a:r>
                      <a:endParaRPr baseline="30000"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117.500.000 VND (7381.54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370850">
                <a:tc gridSpan="2">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Total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16031.85 AUD (256,957,182 VND)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365" name="Google Shape;365;p57"/>
          <p:cNvSpPr txBox="1"/>
          <p:nvPr/>
        </p:nvSpPr>
        <p:spPr>
          <a:xfrm>
            <a:off x="6741565" y="9014900"/>
            <a:ext cx="9882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364182"/>
                </a:solidFill>
                <a:latin typeface="Raleway"/>
                <a:ea typeface="Raleway"/>
                <a:cs typeface="Raleway"/>
                <a:sym typeface="Raleway"/>
              </a:rPr>
              <a:t>Cost over the entire project (3 months): </a:t>
            </a:r>
            <a:r>
              <a:rPr lang="en-US" sz="2900">
                <a:solidFill>
                  <a:srgbClr val="364182"/>
                </a:solidFill>
                <a:latin typeface="Raleway"/>
                <a:ea typeface="Raleway"/>
                <a:cs typeface="Raleway"/>
                <a:sym typeface="Raleway"/>
              </a:rPr>
              <a:t>770,871,546</a:t>
            </a:r>
            <a:r>
              <a:rPr lang="en-US" sz="2900">
                <a:solidFill>
                  <a:srgbClr val="364182"/>
                </a:solidFill>
                <a:latin typeface="Raleway"/>
                <a:ea typeface="Raleway"/>
                <a:cs typeface="Raleway"/>
                <a:sym typeface="Raleway"/>
              </a:rPr>
              <a:t> VND</a:t>
            </a:r>
            <a:endParaRPr sz="2900">
              <a:solidFill>
                <a:srgbClr val="364182"/>
              </a:solidFill>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8"/>
          <p:cNvSpPr/>
          <p:nvPr/>
        </p:nvSpPr>
        <p:spPr>
          <a:xfrm>
            <a:off x="0" y="0"/>
            <a:ext cx="18288000" cy="10287000"/>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72" name="Google Shape;372;p58"/>
          <p:cNvSpPr txBox="1"/>
          <p:nvPr/>
        </p:nvSpPr>
        <p:spPr>
          <a:xfrm>
            <a:off x="8517288" y="791777"/>
            <a:ext cx="55644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4000"/>
              <a:buFont typeface="Arial"/>
              <a:buNone/>
            </a:pPr>
            <a:r>
              <a:rPr b="1" lang="en-US" sz="4000">
                <a:solidFill>
                  <a:srgbClr val="364182"/>
                </a:solidFill>
                <a:latin typeface="Raleway"/>
                <a:ea typeface="Raleway"/>
                <a:cs typeface="Raleway"/>
                <a:sym typeface="Raleway"/>
              </a:rPr>
              <a:t>Conclusion</a:t>
            </a:r>
            <a:endParaRPr/>
          </a:p>
          <a:p>
            <a:pPr indent="0" lvl="0" marL="0" marR="0" rtl="0" algn="ctr">
              <a:lnSpc>
                <a:spcPct val="120000"/>
              </a:lnSpc>
              <a:spcBef>
                <a:spcPts val="1200"/>
              </a:spcBef>
              <a:spcAft>
                <a:spcPts val="0"/>
              </a:spcAft>
              <a:buClr>
                <a:srgbClr val="000000"/>
              </a:buClr>
              <a:buSzPts val="3200"/>
              <a:buFont typeface="Arial"/>
              <a:buNone/>
            </a:pPr>
            <a:r>
              <a:t/>
            </a:r>
            <a:endParaRPr b="0" i="0" sz="3200" u="none" cap="none" strike="noStrike">
              <a:solidFill>
                <a:srgbClr val="364182"/>
              </a:solidFill>
              <a:latin typeface="Arial"/>
              <a:ea typeface="Arial"/>
              <a:cs typeface="Arial"/>
              <a:sym typeface="Arial"/>
            </a:endParaRPr>
          </a:p>
        </p:txBody>
      </p:sp>
      <p:sp>
        <p:nvSpPr>
          <p:cNvPr id="373" name="Google Shape;373;p58"/>
          <p:cNvSpPr txBox="1"/>
          <p:nvPr/>
        </p:nvSpPr>
        <p:spPr>
          <a:xfrm>
            <a:off x="6318325" y="2384875"/>
            <a:ext cx="9660600" cy="44331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4000"/>
              <a:buFont typeface="Arial"/>
              <a:buNone/>
            </a:pPr>
            <a:r>
              <a:rPr b="1" lang="en-US" sz="4000">
                <a:solidFill>
                  <a:srgbClr val="364182"/>
                </a:solidFill>
                <a:latin typeface="Raleway"/>
                <a:ea typeface="Raleway"/>
                <a:cs typeface="Raleway"/>
                <a:sym typeface="Raleway"/>
              </a:rPr>
              <a:t>Our team believe that the ideas above will be the key to solve the problems of the mountainous farmers, bringing knowledge to them and unlock their potential</a:t>
            </a:r>
            <a:endParaRPr/>
          </a:p>
          <a:p>
            <a:pPr indent="0" lvl="0" marL="0" marR="0" rtl="0" algn="ctr">
              <a:lnSpc>
                <a:spcPct val="120000"/>
              </a:lnSpc>
              <a:spcBef>
                <a:spcPts val="1200"/>
              </a:spcBef>
              <a:spcAft>
                <a:spcPts val="0"/>
              </a:spcAft>
              <a:buClr>
                <a:srgbClr val="000000"/>
              </a:buClr>
              <a:buSzPts val="3200"/>
              <a:buFont typeface="Arial"/>
              <a:buNone/>
            </a:pPr>
            <a:r>
              <a:t/>
            </a:r>
            <a:endParaRPr b="0" i="0" sz="3200" u="none" cap="none" strike="noStrike">
              <a:solidFill>
                <a:srgbClr val="36418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25ae472603a_2_63"/>
          <p:cNvSpPr/>
          <p:nvPr/>
        </p:nvSpPr>
        <p:spPr>
          <a:xfrm>
            <a:off x="0" y="0"/>
            <a:ext cx="18302695" cy="10291642"/>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9" name="Google Shape;379;g25ae472603a_2_63"/>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80" name="Google Shape;380;g25ae472603a_2_63"/>
          <p:cNvSpPr txBox="1"/>
          <p:nvPr/>
        </p:nvSpPr>
        <p:spPr>
          <a:xfrm>
            <a:off x="8517313" y="4380855"/>
            <a:ext cx="5564400" cy="1477500"/>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Thank you!</a:t>
            </a:r>
            <a:endParaRPr/>
          </a:p>
          <a:p>
            <a:pPr indent="0" lvl="0" marL="0" marR="0" rtl="0" algn="ctr">
              <a:lnSpc>
                <a:spcPct val="120000"/>
              </a:lnSpc>
              <a:spcBef>
                <a:spcPts val="1200"/>
              </a:spcBef>
              <a:spcAft>
                <a:spcPts val="0"/>
              </a:spcAft>
              <a:buClr>
                <a:srgbClr val="000000"/>
              </a:buClr>
              <a:buSzPts val="3200"/>
              <a:buFont typeface="Arial"/>
              <a:buNone/>
            </a:pPr>
            <a:r>
              <a:rPr b="0" i="0" lang="en-US" sz="3200" u="none" cap="none" strike="noStrike">
                <a:solidFill>
                  <a:srgbClr val="364182"/>
                </a:solidFill>
                <a:latin typeface="Raleway"/>
                <a:ea typeface="Raleway"/>
                <a:cs typeface="Raleway"/>
                <a:sym typeface="Raleway"/>
              </a:rPr>
              <a:t>Please ask us any questions!</a:t>
            </a:r>
            <a:endParaRPr b="0" i="0" sz="3200" u="none" cap="none" strike="noStrike">
              <a:solidFill>
                <a:srgbClr val="36418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8"/>
          <p:cNvSpPr/>
          <p:nvPr/>
        </p:nvSpPr>
        <p:spPr>
          <a:xfrm>
            <a:off x="0" y="0"/>
            <a:ext cx="18288000" cy="10287000"/>
          </a:xfrm>
          <a:custGeom>
            <a:rect b="b" l="l" r="r" t="t"/>
            <a:pathLst>
              <a:path extrusionOk="0" h="11007104" w="19115086">
                <a:moveTo>
                  <a:pt x="0" y="0"/>
                </a:moveTo>
                <a:lnTo>
                  <a:pt x="19115086" y="0"/>
                </a:lnTo>
                <a:lnTo>
                  <a:pt x="19115086" y="11007104"/>
                </a:lnTo>
                <a:lnTo>
                  <a:pt x="0" y="11007104"/>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 name="Google Shape;110;p38"/>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1" name="Google Shape;111;p38"/>
          <p:cNvSpPr txBox="1"/>
          <p:nvPr/>
        </p:nvSpPr>
        <p:spPr>
          <a:xfrm>
            <a:off x="5024529" y="589596"/>
            <a:ext cx="3550972" cy="76783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Project scope</a:t>
            </a:r>
            <a:endParaRPr b="0" i="0" sz="4000" u="none" cap="none" strike="noStrike">
              <a:solidFill>
                <a:srgbClr val="364182"/>
              </a:solidFill>
              <a:latin typeface="Arial"/>
              <a:ea typeface="Arial"/>
              <a:cs typeface="Arial"/>
              <a:sym typeface="Arial"/>
            </a:endParaRPr>
          </a:p>
        </p:txBody>
      </p:sp>
      <p:sp>
        <p:nvSpPr>
          <p:cNvPr id="112" name="Google Shape;112;p38"/>
          <p:cNvSpPr txBox="1"/>
          <p:nvPr/>
        </p:nvSpPr>
        <p:spPr>
          <a:xfrm>
            <a:off x="5024534" y="2132350"/>
            <a:ext cx="9176100" cy="2247300"/>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Develop meaningful curricula for ethnic farmers.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Bridge businesses and farmers</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Have the search engine optimized</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Implement misinformation checking</a:t>
            </a:r>
            <a:endParaRPr/>
          </a:p>
          <a:p>
            <a:pPr indent="-457200" lvl="0" marL="457200" marR="0" rtl="0" algn="l">
              <a:lnSpc>
                <a:spcPct val="100000"/>
              </a:lnSpc>
              <a:spcBef>
                <a:spcPts val="0"/>
              </a:spcBef>
              <a:spcAft>
                <a:spcPts val="0"/>
              </a:spcAft>
              <a:buClr>
                <a:srgbClr val="000000"/>
              </a:buClr>
              <a:buSzPts val="2800"/>
              <a:buFont typeface="Arial"/>
              <a:buChar char="•"/>
            </a:pPr>
            <a:r>
              <a:rPr b="0" i="0" lang="en-US" sz="2800" u="none" cap="none" strike="noStrike">
                <a:solidFill>
                  <a:srgbClr val="364182"/>
                </a:solidFill>
                <a:latin typeface="Raleway"/>
                <a:ea typeface="Raleway"/>
                <a:cs typeface="Raleway"/>
                <a:sym typeface="Raleway"/>
              </a:rPr>
              <a:t>Auto-translate learning content</a:t>
            </a:r>
            <a:endParaRPr/>
          </a:p>
        </p:txBody>
      </p:sp>
      <p:sp>
        <p:nvSpPr>
          <p:cNvPr id="113" name="Google Shape;113;p38"/>
          <p:cNvSpPr txBox="1"/>
          <p:nvPr/>
        </p:nvSpPr>
        <p:spPr>
          <a:xfrm>
            <a:off x="5024534" y="5535562"/>
            <a:ext cx="9176100" cy="22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800">
                <a:solidFill>
                  <a:srgbClr val="364182"/>
                </a:solidFill>
                <a:latin typeface="Raleway"/>
                <a:ea typeface="Raleway"/>
                <a:cs typeface="Raleway"/>
                <a:sym typeface="Raleway"/>
              </a:rPr>
              <a:t>Exclusion</a:t>
            </a:r>
            <a:endParaRPr sz="2800">
              <a:solidFill>
                <a:srgbClr val="364182"/>
              </a:solidFill>
              <a:latin typeface="Raleway"/>
              <a:ea typeface="Raleway"/>
              <a:cs typeface="Raleway"/>
              <a:sym typeface="Raleway"/>
            </a:endParaRPr>
          </a:p>
          <a:p>
            <a:pPr indent="-406400" lvl="0" marL="457200" rtl="0" algn="l">
              <a:spcBef>
                <a:spcPts val="0"/>
              </a:spcBef>
              <a:spcAft>
                <a:spcPts val="0"/>
              </a:spcAft>
              <a:buSzPts val="2800"/>
              <a:buChar char="•"/>
            </a:pPr>
            <a:r>
              <a:rPr lang="en-US" sz="2800">
                <a:solidFill>
                  <a:srgbClr val="364182"/>
                </a:solidFill>
                <a:latin typeface="Raleway"/>
                <a:ea typeface="Raleway"/>
                <a:cs typeface="Raleway"/>
                <a:sym typeface="Raleway"/>
              </a:rPr>
              <a:t>Supporting people who are not working in agriculture</a:t>
            </a:r>
            <a:endParaRPr sz="2800">
              <a:solidFill>
                <a:srgbClr val="364182"/>
              </a:solidFill>
              <a:latin typeface="Raleway"/>
              <a:ea typeface="Raleway"/>
              <a:cs typeface="Raleway"/>
              <a:sym typeface="Raleway"/>
            </a:endParaRPr>
          </a:p>
          <a:p>
            <a:pPr indent="-406400" lvl="0" marL="457200" rtl="0" algn="l">
              <a:spcBef>
                <a:spcPts val="0"/>
              </a:spcBef>
              <a:spcAft>
                <a:spcPts val="0"/>
              </a:spcAft>
              <a:buClr>
                <a:srgbClr val="364182"/>
              </a:buClr>
              <a:buSzPts val="2800"/>
              <a:buFont typeface="Raleway"/>
              <a:buChar char="•"/>
            </a:pPr>
            <a:r>
              <a:rPr lang="en-US" sz="2800">
                <a:solidFill>
                  <a:srgbClr val="364182"/>
                </a:solidFill>
                <a:latin typeface="Raleway"/>
                <a:ea typeface="Raleway"/>
                <a:cs typeface="Raleway"/>
                <a:sym typeface="Raleway"/>
              </a:rPr>
              <a:t>Tasks that involve the use of expensive hardware</a:t>
            </a:r>
            <a:endParaRPr sz="2800">
              <a:solidFill>
                <a:srgbClr val="364182"/>
              </a:solidFill>
              <a:latin typeface="Raleway"/>
              <a:ea typeface="Raleway"/>
              <a:cs typeface="Raleway"/>
              <a:sym typeface="Raleway"/>
            </a:endParaRPr>
          </a:p>
          <a:p>
            <a:pPr indent="-406400" lvl="0" marL="457200" rtl="0" algn="l">
              <a:spcBef>
                <a:spcPts val="0"/>
              </a:spcBef>
              <a:spcAft>
                <a:spcPts val="0"/>
              </a:spcAft>
              <a:buClr>
                <a:srgbClr val="364182"/>
              </a:buClr>
              <a:buSzPts val="2800"/>
              <a:buFont typeface="Raleway"/>
              <a:buChar char="•"/>
            </a:pPr>
            <a:r>
              <a:rPr lang="en-US" sz="2800">
                <a:solidFill>
                  <a:srgbClr val="364182"/>
                </a:solidFill>
                <a:latin typeface="Raleway"/>
                <a:ea typeface="Raleway"/>
                <a:cs typeface="Raleway"/>
                <a:sym typeface="Raleway"/>
              </a:rPr>
              <a:t>AI functions that have low accuracy</a:t>
            </a:r>
            <a:endParaRPr sz="2800">
              <a:solidFill>
                <a:srgbClr val="36418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17" name="Shape 117"/>
        <p:cNvGrpSpPr/>
        <p:nvPr/>
      </p:nvGrpSpPr>
      <p:grpSpPr>
        <a:xfrm>
          <a:off x="0" y="0"/>
          <a:ext cx="0" cy="0"/>
          <a:chOff x="0" y="0"/>
          <a:chExt cx="0" cy="0"/>
        </a:xfrm>
      </p:grpSpPr>
      <p:sp>
        <p:nvSpPr>
          <p:cNvPr id="118" name="Google Shape;118;p6"/>
          <p:cNvSpPr/>
          <p:nvPr/>
        </p:nvSpPr>
        <p:spPr>
          <a:xfrm>
            <a:off x="0" y="0"/>
            <a:ext cx="18288000" cy="10287000"/>
          </a:xfrm>
          <a:custGeom>
            <a:rect b="b" l="l" r="r" t="t"/>
            <a:pathLst>
              <a:path extrusionOk="0" h="10287000" w="13457222">
                <a:moveTo>
                  <a:pt x="0" y="0"/>
                </a:moveTo>
                <a:lnTo>
                  <a:pt x="13457222" y="0"/>
                </a:lnTo>
                <a:lnTo>
                  <a:pt x="13457222" y="10287000"/>
                </a:lnTo>
                <a:lnTo>
                  <a:pt x="0" y="10287000"/>
                </a:lnTo>
                <a:lnTo>
                  <a:pt x="0" y="0"/>
                </a:lnTo>
                <a:close/>
              </a:path>
            </a:pathLst>
          </a:custGeom>
          <a:blipFill rotWithShape="1">
            <a:blip r:embed="rId3">
              <a:alphaModFix/>
            </a:blip>
            <a:stretch>
              <a:fillRect b="0" l="-17945" r="-179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 name="Google Shape;119;p6"/>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6"/>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LEARNING ISSUE</a:t>
            </a:r>
            <a:endParaRPr/>
          </a:p>
        </p:txBody>
      </p:sp>
      <p:sp>
        <p:nvSpPr>
          <p:cNvPr id="121" name="Google Shape;121;p6"/>
          <p:cNvSpPr txBox="1"/>
          <p:nvPr/>
        </p:nvSpPr>
        <p:spPr>
          <a:xfrm>
            <a:off x="5024529" y="589596"/>
            <a:ext cx="13233110"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1</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Recommendation system for training personalization</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None/>
            </a:pPr>
            <a:r>
              <a:t/>
            </a:r>
            <a:endParaRPr b="0" i="0" sz="1400" u="none" cap="none" strike="noStrike">
              <a:solidFill>
                <a:srgbClr val="364182"/>
              </a:solidFill>
              <a:latin typeface="Arial"/>
              <a:ea typeface="Arial"/>
              <a:cs typeface="Arial"/>
              <a:sym typeface="Arial"/>
            </a:endParaRPr>
          </a:p>
        </p:txBody>
      </p:sp>
      <p:sp>
        <p:nvSpPr>
          <p:cNvPr id="122" name="Google Shape;122;p6"/>
          <p:cNvSpPr txBox="1"/>
          <p:nvPr/>
        </p:nvSpPr>
        <p:spPr>
          <a:xfrm>
            <a:off x="5024529" y="7243342"/>
            <a:ext cx="126219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364182"/>
                </a:solidFill>
                <a:latin typeface="Raleway"/>
                <a:ea typeface="Raleway"/>
                <a:cs typeface="Raleway"/>
                <a:sym typeface="Raleway"/>
              </a:rPr>
              <a:t>🡺 </a:t>
            </a:r>
            <a:r>
              <a:rPr b="1" lang="en-US" sz="3200">
                <a:solidFill>
                  <a:srgbClr val="364182"/>
                </a:solidFill>
                <a:latin typeface="Raleway"/>
                <a:ea typeface="Raleway"/>
                <a:cs typeface="Raleway"/>
                <a:sym typeface="Raleway"/>
              </a:rPr>
              <a:t>Since vocational training is failing to meet the needs and expectations of ethnic learners, the solution is to personalize training using a recommendation system.</a:t>
            </a:r>
            <a:endParaRPr b="1" sz="3200">
              <a:solidFill>
                <a:srgbClr val="364182"/>
              </a:solidFill>
              <a:latin typeface="Raleway"/>
              <a:ea typeface="Raleway"/>
              <a:cs typeface="Raleway"/>
              <a:sym typeface="Raleway"/>
            </a:endParaRPr>
          </a:p>
        </p:txBody>
      </p:sp>
      <p:sp>
        <p:nvSpPr>
          <p:cNvPr id="123" name="Google Shape;123;p6"/>
          <p:cNvSpPr txBox="1"/>
          <p:nvPr/>
        </p:nvSpPr>
        <p:spPr>
          <a:xfrm>
            <a:off x="5024529" y="4098640"/>
            <a:ext cx="12114900" cy="2555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240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Only </a:t>
            </a:r>
            <a:r>
              <a:rPr b="1" i="1" lang="en-US" sz="2800">
                <a:solidFill>
                  <a:srgbClr val="364182"/>
                </a:solidFill>
                <a:latin typeface="Raleway"/>
                <a:ea typeface="Raleway"/>
                <a:cs typeface="Raleway"/>
                <a:sym typeface="Raleway"/>
              </a:rPr>
              <a:t>14%</a:t>
            </a:r>
            <a:r>
              <a:rPr lang="en-US" sz="2800">
                <a:solidFill>
                  <a:srgbClr val="364182"/>
                </a:solidFill>
                <a:latin typeface="Raleway"/>
                <a:ea typeface="Raleway"/>
                <a:cs typeface="Raleway"/>
                <a:sym typeface="Raleway"/>
              </a:rPr>
              <a:t> of the total ethnic minority population are taking part in vocational training programs. Most ethnic workers believe that vocational training is </a:t>
            </a:r>
            <a:r>
              <a:rPr b="1" i="1" lang="en-US" sz="2800">
                <a:solidFill>
                  <a:srgbClr val="364182"/>
                </a:solidFill>
                <a:latin typeface="Raleway"/>
                <a:ea typeface="Raleway"/>
                <a:cs typeface="Raleway"/>
                <a:sym typeface="Raleway"/>
              </a:rPr>
              <a:t>time-consuming</a:t>
            </a:r>
            <a:r>
              <a:rPr lang="en-US" sz="2800">
                <a:solidFill>
                  <a:srgbClr val="364182"/>
                </a:solidFill>
                <a:latin typeface="Raleway"/>
                <a:ea typeface="Raleway"/>
                <a:cs typeface="Raleway"/>
                <a:sym typeface="Raleway"/>
              </a:rPr>
              <a:t>.</a:t>
            </a:r>
            <a:endParaRPr sz="2800">
              <a:solidFill>
                <a:srgbClr val="364182"/>
              </a:solidFill>
              <a:latin typeface="Raleway"/>
              <a:ea typeface="Raleway"/>
              <a:cs typeface="Raleway"/>
              <a:sym typeface="Raleway"/>
            </a:endParaRPr>
          </a:p>
          <a:p>
            <a:pPr indent="-285750" lvl="0" marL="285750" marR="0" rtl="0" algn="l">
              <a:lnSpc>
                <a:spcPct val="100000"/>
              </a:lnSpc>
              <a:spcBef>
                <a:spcPts val="240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Learners are more likely to take </a:t>
            </a:r>
            <a:r>
              <a:rPr b="1" i="1" lang="en-US" sz="2800">
                <a:solidFill>
                  <a:srgbClr val="364182"/>
                </a:solidFill>
                <a:latin typeface="Raleway"/>
                <a:ea typeface="Raleway"/>
                <a:cs typeface="Raleway"/>
                <a:sym typeface="Raleway"/>
              </a:rPr>
              <a:t>short-term classes</a:t>
            </a:r>
            <a:r>
              <a:rPr lang="en-US" sz="2800">
                <a:solidFill>
                  <a:srgbClr val="364182"/>
                </a:solidFill>
                <a:latin typeface="Raleway"/>
                <a:ea typeface="Raleway"/>
                <a:cs typeface="Raleway"/>
                <a:sym typeface="Raleway"/>
              </a:rPr>
              <a:t> instead of a 3-month course with full training content.</a:t>
            </a:r>
            <a:endParaRPr sz="2800">
              <a:solidFill>
                <a:srgbClr val="36418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27" name="Shape 127"/>
        <p:cNvGrpSpPr/>
        <p:nvPr/>
      </p:nvGrpSpPr>
      <p:grpSpPr>
        <a:xfrm>
          <a:off x="0" y="0"/>
          <a:ext cx="0" cy="0"/>
          <a:chOff x="0" y="0"/>
          <a:chExt cx="0" cy="0"/>
        </a:xfrm>
      </p:grpSpPr>
      <p:sp>
        <p:nvSpPr>
          <p:cNvPr id="128" name="Google Shape;128;p39"/>
          <p:cNvSpPr/>
          <p:nvPr/>
        </p:nvSpPr>
        <p:spPr>
          <a:xfrm>
            <a:off x="0" y="0"/>
            <a:ext cx="18288000" cy="10287000"/>
          </a:xfrm>
          <a:custGeom>
            <a:rect b="b" l="l" r="r" t="t"/>
            <a:pathLst>
              <a:path extrusionOk="0" h="10287000" w="13457222">
                <a:moveTo>
                  <a:pt x="0" y="0"/>
                </a:moveTo>
                <a:lnTo>
                  <a:pt x="13457222" y="0"/>
                </a:lnTo>
                <a:lnTo>
                  <a:pt x="13457222" y="10287000"/>
                </a:lnTo>
                <a:lnTo>
                  <a:pt x="0" y="10287000"/>
                </a:lnTo>
                <a:lnTo>
                  <a:pt x="0" y="0"/>
                </a:lnTo>
                <a:close/>
              </a:path>
            </a:pathLst>
          </a:custGeom>
          <a:blipFill rotWithShape="1">
            <a:blip r:embed="rId3">
              <a:alphaModFix/>
            </a:blip>
            <a:stretch>
              <a:fillRect b="0" l="-17945" r="-179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 name="Google Shape;129;p39"/>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 name="Google Shape;130;p39"/>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131" name="Google Shape;131;p39"/>
          <p:cNvSpPr txBox="1"/>
          <p:nvPr/>
        </p:nvSpPr>
        <p:spPr>
          <a:xfrm>
            <a:off x="5024529" y="589596"/>
            <a:ext cx="13233110"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1</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Recommendation system for training personalization</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64182"/>
              </a:solidFill>
              <a:latin typeface="Arial"/>
              <a:ea typeface="Arial"/>
              <a:cs typeface="Arial"/>
              <a:sym typeface="Arial"/>
            </a:endParaRPr>
          </a:p>
        </p:txBody>
      </p:sp>
      <p:sp>
        <p:nvSpPr>
          <p:cNvPr id="132" name="Google Shape;132;p39"/>
          <p:cNvSpPr txBox="1"/>
          <p:nvPr/>
        </p:nvSpPr>
        <p:spPr>
          <a:xfrm>
            <a:off x="5024529" y="4098640"/>
            <a:ext cx="12114900" cy="5325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A </a:t>
            </a:r>
            <a:r>
              <a:rPr b="1" i="1" lang="en-US" sz="2800">
                <a:solidFill>
                  <a:srgbClr val="364182"/>
                </a:solidFill>
                <a:latin typeface="Raleway"/>
                <a:ea typeface="Raleway"/>
                <a:cs typeface="Raleway"/>
                <a:sym typeface="Raleway"/>
              </a:rPr>
              <a:t>recommendation system</a:t>
            </a:r>
            <a:r>
              <a:rPr lang="en-US" sz="2800">
                <a:solidFill>
                  <a:srgbClr val="364182"/>
                </a:solidFill>
                <a:latin typeface="Raleway"/>
                <a:ea typeface="Raleway"/>
                <a:cs typeface="Raleway"/>
                <a:sym typeface="Raleway"/>
              </a:rPr>
              <a:t> is an expert system that </a:t>
            </a:r>
            <a:r>
              <a:rPr b="1" i="1" lang="en-US" sz="2800">
                <a:solidFill>
                  <a:srgbClr val="364182"/>
                </a:solidFill>
                <a:latin typeface="Raleway"/>
                <a:ea typeface="Raleway"/>
                <a:cs typeface="Raleway"/>
                <a:sym typeface="Raleway"/>
              </a:rPr>
              <a:t>gives recommendations based on input data</a:t>
            </a:r>
            <a:r>
              <a:rPr lang="en-US" sz="2800">
                <a:solidFill>
                  <a:srgbClr val="364182"/>
                </a:solidFill>
                <a:latin typeface="Raleway"/>
                <a:ea typeface="Raleway"/>
                <a:cs typeface="Raleway"/>
                <a:sym typeface="Raleway"/>
              </a:rPr>
              <a:t>.</a:t>
            </a:r>
            <a:endParaRPr sz="2800">
              <a:solidFill>
                <a:srgbClr val="364182"/>
              </a:solidFill>
              <a:latin typeface="Raleway"/>
              <a:ea typeface="Raleway"/>
              <a:cs typeface="Raleway"/>
              <a:sym typeface="Raleway"/>
            </a:endParaRPr>
          </a:p>
          <a:p>
            <a:pPr indent="-285813" lvl="0" marL="285750" marR="0" rtl="0" algn="l">
              <a:lnSpc>
                <a:spcPct val="100000"/>
              </a:lnSpc>
              <a:spcBef>
                <a:spcPts val="240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The system will </a:t>
            </a:r>
            <a:r>
              <a:rPr b="1" i="1" lang="en-US" sz="2800">
                <a:solidFill>
                  <a:srgbClr val="364182"/>
                </a:solidFill>
                <a:latin typeface="Raleway"/>
                <a:ea typeface="Raleway"/>
                <a:cs typeface="Raleway"/>
                <a:sym typeface="Raleway"/>
              </a:rPr>
              <a:t>collect data from farmers or IOT sensors</a:t>
            </a:r>
            <a:r>
              <a:rPr lang="en-US" sz="2800">
                <a:solidFill>
                  <a:srgbClr val="364182"/>
                </a:solidFill>
                <a:latin typeface="Raleway"/>
                <a:ea typeface="Raleway"/>
                <a:cs typeface="Raleway"/>
                <a:sym typeface="Raleway"/>
              </a:rPr>
              <a:t> and then produce advice based on that information. </a:t>
            </a:r>
            <a:endParaRPr sz="2800">
              <a:solidFill>
                <a:srgbClr val="364182"/>
              </a:solidFill>
              <a:latin typeface="Raleway"/>
              <a:ea typeface="Raleway"/>
              <a:cs typeface="Raleway"/>
              <a:sym typeface="Raleway"/>
            </a:endParaRPr>
          </a:p>
          <a:p>
            <a:pPr indent="-285813" lvl="0" marL="285750" marR="0" rtl="0" algn="l">
              <a:lnSpc>
                <a:spcPct val="100000"/>
              </a:lnSpc>
              <a:spcBef>
                <a:spcPts val="240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The system will make recommendations based on 3 sources of information: </a:t>
            </a:r>
            <a:r>
              <a:rPr b="1" i="1" lang="en-US" sz="2800">
                <a:solidFill>
                  <a:srgbClr val="364182"/>
                </a:solidFill>
                <a:latin typeface="Raleway"/>
                <a:ea typeface="Raleway"/>
                <a:cs typeface="Raleway"/>
                <a:sym typeface="Raleway"/>
              </a:rPr>
              <a:t>soil, environment, and weather</a:t>
            </a:r>
            <a:r>
              <a:rPr lang="en-US" sz="2800">
                <a:solidFill>
                  <a:srgbClr val="364182"/>
                </a:solidFill>
                <a:latin typeface="Raleway"/>
                <a:ea typeface="Raleway"/>
                <a:cs typeface="Raleway"/>
                <a:sym typeface="Raleway"/>
              </a:rPr>
              <a:t>. </a:t>
            </a:r>
            <a:endParaRPr sz="2800">
              <a:solidFill>
                <a:srgbClr val="364182"/>
              </a:solidFill>
              <a:latin typeface="Raleway"/>
              <a:ea typeface="Raleway"/>
              <a:cs typeface="Raleway"/>
              <a:sym typeface="Raleway"/>
            </a:endParaRPr>
          </a:p>
          <a:p>
            <a:pPr indent="-285813" lvl="0" marL="285750" marR="0" rtl="0" algn="l">
              <a:lnSpc>
                <a:spcPct val="100000"/>
              </a:lnSpc>
              <a:spcBef>
                <a:spcPts val="2400"/>
              </a:spcBef>
              <a:spcAft>
                <a:spcPts val="0"/>
              </a:spcAft>
              <a:buClr>
                <a:srgbClr val="555A7B"/>
              </a:buClr>
              <a:buSzPts val="2800"/>
              <a:buFont typeface="Arial"/>
              <a:buChar char="•"/>
            </a:pPr>
            <a:r>
              <a:rPr lang="en-US" sz="2800">
                <a:solidFill>
                  <a:srgbClr val="364182"/>
                </a:solidFill>
                <a:latin typeface="Raleway"/>
                <a:ea typeface="Raleway"/>
                <a:cs typeface="Raleway"/>
                <a:sym typeface="Raleway"/>
              </a:rPr>
              <a:t>This information will be </a:t>
            </a:r>
            <a:r>
              <a:rPr b="1" i="1" lang="en-US" sz="2800">
                <a:solidFill>
                  <a:srgbClr val="364182"/>
                </a:solidFill>
                <a:latin typeface="Raleway"/>
                <a:ea typeface="Raleway"/>
                <a:cs typeface="Raleway"/>
                <a:sym typeface="Raleway"/>
              </a:rPr>
              <a:t>preprocessed then fed into a machine learning model</a:t>
            </a:r>
            <a:r>
              <a:rPr lang="en-US" sz="2800">
                <a:solidFill>
                  <a:srgbClr val="364182"/>
                </a:solidFill>
                <a:latin typeface="Raleway"/>
                <a:ea typeface="Raleway"/>
                <a:cs typeface="Raleway"/>
                <a:sym typeface="Raleway"/>
              </a:rPr>
              <a:t> to make visualized recommendation on a map. </a:t>
            </a:r>
            <a:r>
              <a:rPr b="1" i="1" lang="en-US" sz="2800">
                <a:solidFill>
                  <a:srgbClr val="364182"/>
                </a:solidFill>
                <a:latin typeface="Raleway"/>
                <a:ea typeface="Raleway"/>
                <a:cs typeface="Raleway"/>
                <a:sym typeface="Raleway"/>
              </a:rPr>
              <a:t>ANN </a:t>
            </a:r>
            <a:r>
              <a:rPr lang="en-US" sz="2800">
                <a:solidFill>
                  <a:srgbClr val="364182"/>
                </a:solidFill>
                <a:latin typeface="Raleway"/>
                <a:ea typeface="Raleway"/>
                <a:cs typeface="Raleway"/>
                <a:sym typeface="Raleway"/>
              </a:rPr>
              <a:t>(artificial neural network) will be the best machine learning algorithm for this model.</a:t>
            </a:r>
            <a:endParaRPr sz="2800">
              <a:solidFill>
                <a:srgbClr val="364182"/>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36" name="Shape 136"/>
        <p:cNvGrpSpPr/>
        <p:nvPr/>
      </p:nvGrpSpPr>
      <p:grpSpPr>
        <a:xfrm>
          <a:off x="0" y="0"/>
          <a:ext cx="0" cy="0"/>
          <a:chOff x="0" y="0"/>
          <a:chExt cx="0" cy="0"/>
        </a:xfrm>
      </p:grpSpPr>
      <p:sp>
        <p:nvSpPr>
          <p:cNvPr id="137" name="Google Shape;137;g25ae472603a_0_2"/>
          <p:cNvSpPr/>
          <p:nvPr/>
        </p:nvSpPr>
        <p:spPr>
          <a:xfrm>
            <a:off x="0" y="0"/>
            <a:ext cx="18301822" cy="10287000"/>
          </a:xfrm>
          <a:custGeom>
            <a:rect b="b" l="l" r="r" t="t"/>
            <a:pathLst>
              <a:path extrusionOk="0" h="10287000" w="13457222">
                <a:moveTo>
                  <a:pt x="0" y="0"/>
                </a:moveTo>
                <a:lnTo>
                  <a:pt x="13457222" y="0"/>
                </a:lnTo>
                <a:lnTo>
                  <a:pt x="13457222" y="10287000"/>
                </a:lnTo>
                <a:lnTo>
                  <a:pt x="0" y="10287000"/>
                </a:lnTo>
                <a:lnTo>
                  <a:pt x="0" y="0"/>
                </a:lnTo>
                <a:close/>
              </a:path>
            </a:pathLst>
          </a:custGeom>
          <a:blipFill rotWithShape="1">
            <a:blip r:embed="rId3">
              <a:alphaModFix/>
            </a:blip>
            <a:stretch>
              <a:fillRect b="0" l="-17949" r="-17938"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 name="Google Shape;138;g25ae472603a_0_2"/>
          <p:cNvSpPr/>
          <p:nvPr/>
        </p:nvSpPr>
        <p:spPr>
          <a:xfrm>
            <a:off x="4310971" y="1"/>
            <a:ext cx="13977000" cy="10287000"/>
          </a:xfrm>
          <a:prstGeom prst="rect">
            <a:avLst/>
          </a:prstGeom>
          <a:solidFill>
            <a:srgbClr val="EBEFFE">
              <a:alpha val="898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9" name="Google Shape;139;g25ae472603a_0_2"/>
          <p:cNvSpPr txBox="1"/>
          <p:nvPr/>
        </p:nvSpPr>
        <p:spPr>
          <a:xfrm>
            <a:off x="5024529" y="3047395"/>
            <a:ext cx="288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OUTLINE</a:t>
            </a:r>
            <a:endParaRPr/>
          </a:p>
        </p:txBody>
      </p:sp>
      <p:sp>
        <p:nvSpPr>
          <p:cNvPr id="140" name="Google Shape;140;g25ae472603a_0_2"/>
          <p:cNvSpPr txBox="1"/>
          <p:nvPr/>
        </p:nvSpPr>
        <p:spPr>
          <a:xfrm>
            <a:off x="5024529" y="589596"/>
            <a:ext cx="13233000" cy="186870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1</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Recommendation system for training personalization</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64182"/>
              </a:solidFill>
              <a:latin typeface="Arial"/>
              <a:ea typeface="Arial"/>
              <a:cs typeface="Arial"/>
              <a:sym typeface="Arial"/>
            </a:endParaRPr>
          </a:p>
        </p:txBody>
      </p:sp>
      <p:sp>
        <p:nvSpPr>
          <p:cNvPr id="141" name="Google Shape;141;g25ae472603a_0_2"/>
          <p:cNvSpPr/>
          <p:nvPr/>
        </p:nvSpPr>
        <p:spPr>
          <a:xfrm>
            <a:off x="5324612" y="4098199"/>
            <a:ext cx="11949736" cy="4853347"/>
          </a:xfrm>
          <a:custGeom>
            <a:rect b="b" l="l" r="r" t="t"/>
            <a:pathLst>
              <a:path extrusionOk="0" h="3994524" w="9774835">
                <a:moveTo>
                  <a:pt x="0" y="0"/>
                </a:moveTo>
                <a:lnTo>
                  <a:pt x="9774835" y="0"/>
                </a:lnTo>
                <a:lnTo>
                  <a:pt x="9774835" y="3994524"/>
                </a:lnTo>
                <a:lnTo>
                  <a:pt x="0" y="399452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45" name="Shape 145"/>
        <p:cNvGrpSpPr/>
        <p:nvPr/>
      </p:nvGrpSpPr>
      <p:grpSpPr>
        <a:xfrm>
          <a:off x="0" y="0"/>
          <a:ext cx="0" cy="0"/>
          <a:chOff x="0" y="0"/>
          <a:chExt cx="0" cy="0"/>
        </a:xfrm>
      </p:grpSpPr>
      <p:sp>
        <p:nvSpPr>
          <p:cNvPr id="146" name="Google Shape;146;p40"/>
          <p:cNvSpPr/>
          <p:nvPr/>
        </p:nvSpPr>
        <p:spPr>
          <a:xfrm>
            <a:off x="0" y="0"/>
            <a:ext cx="18288000" cy="10287000"/>
          </a:xfrm>
          <a:custGeom>
            <a:rect b="b" l="l" r="r" t="t"/>
            <a:pathLst>
              <a:path extrusionOk="0" h="10287000" w="13457222">
                <a:moveTo>
                  <a:pt x="0" y="0"/>
                </a:moveTo>
                <a:lnTo>
                  <a:pt x="13457222" y="0"/>
                </a:lnTo>
                <a:lnTo>
                  <a:pt x="13457222" y="10287000"/>
                </a:lnTo>
                <a:lnTo>
                  <a:pt x="0" y="10287000"/>
                </a:lnTo>
                <a:lnTo>
                  <a:pt x="0" y="0"/>
                </a:lnTo>
                <a:close/>
              </a:path>
            </a:pathLst>
          </a:custGeom>
          <a:blipFill rotWithShape="1">
            <a:blip r:embed="rId3">
              <a:alphaModFix/>
            </a:blip>
            <a:stretch>
              <a:fillRect b="0" l="-17945" r="-179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40"/>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8" name="Google Shape;148;p40"/>
          <p:cNvSpPr txBox="1"/>
          <p:nvPr/>
        </p:nvSpPr>
        <p:spPr>
          <a:xfrm>
            <a:off x="5024529" y="3047395"/>
            <a:ext cx="28812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DESIGN BENEFITS</a:t>
            </a:r>
            <a:endParaRPr/>
          </a:p>
        </p:txBody>
      </p:sp>
      <p:sp>
        <p:nvSpPr>
          <p:cNvPr id="149" name="Google Shape;149;p40"/>
          <p:cNvSpPr txBox="1"/>
          <p:nvPr/>
        </p:nvSpPr>
        <p:spPr>
          <a:xfrm>
            <a:off x="5024529" y="589596"/>
            <a:ext cx="13233110"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1</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Recommendation system for training personalization</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64182"/>
              </a:solidFill>
              <a:latin typeface="Arial"/>
              <a:ea typeface="Arial"/>
              <a:cs typeface="Arial"/>
              <a:sym typeface="Arial"/>
            </a:endParaRPr>
          </a:p>
        </p:txBody>
      </p:sp>
      <p:sp>
        <p:nvSpPr>
          <p:cNvPr id="150" name="Google Shape;150;p40"/>
          <p:cNvSpPr txBox="1"/>
          <p:nvPr/>
        </p:nvSpPr>
        <p:spPr>
          <a:xfrm>
            <a:off x="5024525" y="4098650"/>
            <a:ext cx="12425400" cy="2240100"/>
          </a:xfrm>
          <a:prstGeom prst="rect">
            <a:avLst/>
          </a:prstGeom>
          <a:noFill/>
          <a:ln>
            <a:noFill/>
          </a:ln>
        </p:spPr>
        <p:txBody>
          <a:bodyPr anchorCtr="0" anchor="t" bIns="0" lIns="0" spcFirstLastPara="1" rIns="0" wrap="square" tIns="0">
            <a:spAutoFit/>
          </a:bodyPr>
          <a:lstStyle/>
          <a:p>
            <a:pPr indent="-311153" lvl="1" marL="647706" marR="0" rtl="0" algn="just">
              <a:lnSpc>
                <a:spcPct val="130000"/>
              </a:lnSpc>
              <a:spcBef>
                <a:spcPts val="1000"/>
              </a:spcBef>
              <a:spcAft>
                <a:spcPts val="0"/>
              </a:spcAft>
              <a:buClr>
                <a:srgbClr val="364182"/>
              </a:buClr>
              <a:buSzPts val="2800"/>
              <a:buFont typeface="Arial"/>
              <a:buChar char="•"/>
            </a:pPr>
            <a:r>
              <a:rPr lang="en-US" sz="2800">
                <a:solidFill>
                  <a:srgbClr val="364182"/>
                </a:solidFill>
                <a:latin typeface="Raleway"/>
                <a:ea typeface="Raleway"/>
                <a:cs typeface="Raleway"/>
                <a:sym typeface="Raleway"/>
              </a:rPr>
              <a:t>F</a:t>
            </a:r>
            <a:r>
              <a:rPr b="0" i="0" lang="en-US" sz="2800" u="none" cap="none" strike="noStrike">
                <a:solidFill>
                  <a:srgbClr val="364182"/>
                </a:solidFill>
                <a:latin typeface="Raleway"/>
                <a:ea typeface="Raleway"/>
                <a:cs typeface="Raleway"/>
                <a:sym typeface="Raleway"/>
              </a:rPr>
              <a:t>armers will </a:t>
            </a:r>
            <a:r>
              <a:rPr b="1" i="1" lang="en-US" sz="2800" u="none" cap="none" strike="noStrike">
                <a:solidFill>
                  <a:srgbClr val="364182"/>
                </a:solidFill>
                <a:latin typeface="Raleway"/>
                <a:ea typeface="Raleway"/>
                <a:cs typeface="Raleway"/>
                <a:sym typeface="Raleway"/>
              </a:rPr>
              <a:t>get recommendations </a:t>
            </a:r>
            <a:r>
              <a:rPr b="1" i="1" lang="en-US" sz="2800">
                <a:solidFill>
                  <a:srgbClr val="364182"/>
                </a:solidFill>
                <a:latin typeface="Raleway"/>
                <a:ea typeface="Raleway"/>
                <a:cs typeface="Raleway"/>
                <a:sym typeface="Raleway"/>
              </a:rPr>
              <a:t>on </a:t>
            </a:r>
            <a:r>
              <a:rPr b="1" i="1" lang="en-US" sz="2800" u="none" cap="none" strike="noStrike">
                <a:solidFill>
                  <a:srgbClr val="364182"/>
                </a:solidFill>
                <a:latin typeface="Raleway"/>
                <a:ea typeface="Raleway"/>
                <a:cs typeface="Raleway"/>
                <a:sym typeface="Raleway"/>
              </a:rPr>
              <a:t>which plants and animals can be cultivated</a:t>
            </a:r>
            <a:r>
              <a:rPr b="0" i="0" lang="en-US" sz="2800" u="none" cap="none" strike="noStrike">
                <a:solidFill>
                  <a:srgbClr val="364182"/>
                </a:solidFill>
                <a:latin typeface="Raleway"/>
                <a:ea typeface="Raleway"/>
                <a:cs typeface="Raleway"/>
                <a:sym typeface="Raleway"/>
              </a:rPr>
              <a:t> on their land, </a:t>
            </a:r>
            <a:r>
              <a:rPr lang="en-US" sz="2800">
                <a:solidFill>
                  <a:srgbClr val="364182"/>
                </a:solidFill>
                <a:latin typeface="Raleway"/>
                <a:ea typeface="Raleway"/>
                <a:cs typeface="Raleway"/>
                <a:sym typeface="Raleway"/>
              </a:rPr>
              <a:t>helping</a:t>
            </a:r>
            <a:r>
              <a:rPr b="0" i="0" lang="en-US" sz="2800" u="none" cap="none" strike="noStrike">
                <a:solidFill>
                  <a:srgbClr val="364182"/>
                </a:solidFill>
                <a:latin typeface="Raleway"/>
                <a:ea typeface="Raleway"/>
                <a:cs typeface="Raleway"/>
                <a:sym typeface="Raleway"/>
              </a:rPr>
              <a:t> them to reap the most benefits</a:t>
            </a:r>
            <a:r>
              <a:rPr lang="en-US" sz="2800">
                <a:solidFill>
                  <a:srgbClr val="364182"/>
                </a:solidFill>
                <a:latin typeface="Raleway"/>
                <a:ea typeface="Raleway"/>
                <a:cs typeface="Raleway"/>
                <a:sym typeface="Raleway"/>
              </a:rPr>
              <a:t>.</a:t>
            </a:r>
            <a:endParaRPr b="0" i="0" sz="2800" u="none" cap="none" strike="noStrike">
              <a:solidFill>
                <a:srgbClr val="364182"/>
              </a:solidFill>
              <a:latin typeface="Raleway"/>
              <a:ea typeface="Raleway"/>
              <a:cs typeface="Raleway"/>
              <a:sym typeface="Raleway"/>
            </a:endParaRPr>
          </a:p>
          <a:p>
            <a:pPr indent="-311153" lvl="1" marL="647706" marR="0" rtl="0" algn="just">
              <a:lnSpc>
                <a:spcPct val="130000"/>
              </a:lnSpc>
              <a:spcBef>
                <a:spcPts val="1000"/>
              </a:spcBef>
              <a:spcAft>
                <a:spcPts val="1000"/>
              </a:spcAft>
              <a:buClr>
                <a:srgbClr val="364182"/>
              </a:buClr>
              <a:buSzPts val="2800"/>
              <a:buFont typeface="Arial"/>
              <a:buChar char="•"/>
            </a:pPr>
            <a:r>
              <a:rPr b="0" i="0" lang="en-US" sz="2800" u="none" cap="none" strike="noStrike">
                <a:solidFill>
                  <a:srgbClr val="364182"/>
                </a:solidFill>
                <a:latin typeface="Raleway"/>
                <a:ea typeface="Raleway"/>
                <a:cs typeface="Raleway"/>
                <a:sym typeface="Raleway"/>
              </a:rPr>
              <a:t>The system will also give farmers </a:t>
            </a:r>
            <a:r>
              <a:rPr b="1" i="1" lang="en-US" sz="2800" u="none" cap="none" strike="noStrike">
                <a:solidFill>
                  <a:srgbClr val="364182"/>
                </a:solidFill>
                <a:latin typeface="Raleway"/>
                <a:ea typeface="Raleway"/>
                <a:cs typeface="Raleway"/>
                <a:sym typeface="Raleway"/>
              </a:rPr>
              <a:t>daily recommended tasks</a:t>
            </a:r>
            <a:r>
              <a:rPr b="0" i="0" lang="en-US" sz="2800" u="none" cap="none" strike="noStrike">
                <a:solidFill>
                  <a:srgbClr val="364182"/>
                </a:solidFill>
                <a:latin typeface="Raleway"/>
                <a:ea typeface="Raleway"/>
                <a:cs typeface="Raleway"/>
                <a:sym typeface="Raleway"/>
              </a:rPr>
              <a:t> to do to ensure that their </a:t>
            </a:r>
            <a:r>
              <a:rPr lang="en-US" sz="2800">
                <a:solidFill>
                  <a:srgbClr val="364182"/>
                </a:solidFill>
                <a:latin typeface="Raleway"/>
                <a:ea typeface="Raleway"/>
                <a:cs typeface="Raleway"/>
                <a:sym typeface="Raleway"/>
              </a:rPr>
              <a:t>plants and animals </a:t>
            </a:r>
            <a:r>
              <a:rPr b="0" i="0" lang="en-US" sz="2800" u="none" cap="none" strike="noStrike">
                <a:solidFill>
                  <a:srgbClr val="364182"/>
                </a:solidFill>
                <a:latin typeface="Raleway"/>
                <a:ea typeface="Raleway"/>
                <a:cs typeface="Raleway"/>
                <a:sym typeface="Raleway"/>
              </a:rPr>
              <a:t>are raised in best condition.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64182"/>
        </a:solidFill>
      </p:bgPr>
    </p:bg>
    <p:spTree>
      <p:nvGrpSpPr>
        <p:cNvPr id="154" name="Shape 154"/>
        <p:cNvGrpSpPr/>
        <p:nvPr/>
      </p:nvGrpSpPr>
      <p:grpSpPr>
        <a:xfrm>
          <a:off x="0" y="0"/>
          <a:ext cx="0" cy="0"/>
          <a:chOff x="0" y="0"/>
          <a:chExt cx="0" cy="0"/>
        </a:xfrm>
      </p:grpSpPr>
      <p:sp>
        <p:nvSpPr>
          <p:cNvPr id="155" name="Google Shape;155;p41"/>
          <p:cNvSpPr/>
          <p:nvPr/>
        </p:nvSpPr>
        <p:spPr>
          <a:xfrm>
            <a:off x="0" y="0"/>
            <a:ext cx="18288000" cy="10287000"/>
          </a:xfrm>
          <a:custGeom>
            <a:rect b="b" l="l" r="r" t="t"/>
            <a:pathLst>
              <a:path extrusionOk="0" h="10287000" w="13457222">
                <a:moveTo>
                  <a:pt x="0" y="0"/>
                </a:moveTo>
                <a:lnTo>
                  <a:pt x="13457222" y="0"/>
                </a:lnTo>
                <a:lnTo>
                  <a:pt x="13457222" y="10287000"/>
                </a:lnTo>
                <a:lnTo>
                  <a:pt x="0" y="10287000"/>
                </a:lnTo>
                <a:lnTo>
                  <a:pt x="0" y="0"/>
                </a:lnTo>
                <a:close/>
              </a:path>
            </a:pathLst>
          </a:custGeom>
          <a:blipFill rotWithShape="1">
            <a:blip r:embed="rId3">
              <a:alphaModFix/>
            </a:blip>
            <a:stretch>
              <a:fillRect b="0" l="-17945" r="-17945"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 name="Google Shape;156;p41"/>
          <p:cNvSpPr/>
          <p:nvPr/>
        </p:nvSpPr>
        <p:spPr>
          <a:xfrm>
            <a:off x="4310971" y="1"/>
            <a:ext cx="13977029" cy="10287000"/>
          </a:xfrm>
          <a:prstGeom prst="rect">
            <a:avLst/>
          </a:prstGeom>
          <a:solidFill>
            <a:srgbClr val="EBEFFE">
              <a:alpha val="8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41"/>
          <p:cNvSpPr txBox="1"/>
          <p:nvPr/>
        </p:nvSpPr>
        <p:spPr>
          <a:xfrm>
            <a:off x="5024529" y="2457795"/>
            <a:ext cx="3883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364182"/>
                </a:solidFill>
                <a:latin typeface="Raleway"/>
                <a:ea typeface="Raleway"/>
                <a:cs typeface="Raleway"/>
                <a:sym typeface="Raleway"/>
              </a:rPr>
              <a:t>ESTIMATION OF BUDGET</a:t>
            </a:r>
            <a:endParaRPr/>
          </a:p>
        </p:txBody>
      </p:sp>
      <p:sp>
        <p:nvSpPr>
          <p:cNvPr id="158" name="Google Shape;158;p41"/>
          <p:cNvSpPr txBox="1"/>
          <p:nvPr/>
        </p:nvSpPr>
        <p:spPr>
          <a:xfrm>
            <a:off x="5024529" y="589596"/>
            <a:ext cx="13233110" cy="1868204"/>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3200"/>
              <a:buFont typeface="Arial"/>
              <a:buNone/>
            </a:pPr>
            <a:r>
              <a:rPr b="1" i="0" lang="en-US" sz="3200" u="none" cap="none" strike="noStrike">
                <a:solidFill>
                  <a:srgbClr val="364182"/>
                </a:solidFill>
                <a:latin typeface="Raleway"/>
                <a:ea typeface="Raleway"/>
                <a:cs typeface="Raleway"/>
                <a:sym typeface="Raleway"/>
              </a:rPr>
              <a:t>DESIGN CONCEPT 1</a:t>
            </a:r>
            <a:endParaRPr/>
          </a:p>
          <a:p>
            <a:pPr indent="0" lvl="0" marL="0" marR="0" rtl="0" algn="l">
              <a:lnSpc>
                <a:spcPct val="120000"/>
              </a:lnSpc>
              <a:spcBef>
                <a:spcPts val="1200"/>
              </a:spcBef>
              <a:spcAft>
                <a:spcPts val="0"/>
              </a:spcAft>
              <a:buClr>
                <a:srgbClr val="000000"/>
              </a:buClr>
              <a:buSzPts val="4000"/>
              <a:buFont typeface="Arial"/>
              <a:buNone/>
            </a:pPr>
            <a:r>
              <a:rPr b="1" i="0" lang="en-US" sz="4000" u="none" cap="none" strike="noStrike">
                <a:solidFill>
                  <a:srgbClr val="364182"/>
                </a:solidFill>
                <a:latin typeface="Raleway"/>
                <a:ea typeface="Raleway"/>
                <a:cs typeface="Raleway"/>
                <a:sym typeface="Raleway"/>
              </a:rPr>
              <a:t>Recommendation system for training personalization</a:t>
            </a:r>
            <a:endParaRPr b="0" i="0" sz="4000" u="none" cap="none" strike="noStrike">
              <a:solidFill>
                <a:srgbClr val="364182"/>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364182"/>
              </a:solidFill>
              <a:latin typeface="Arial"/>
              <a:ea typeface="Arial"/>
              <a:cs typeface="Arial"/>
              <a:sym typeface="Arial"/>
            </a:endParaRPr>
          </a:p>
        </p:txBody>
      </p:sp>
      <p:sp>
        <p:nvSpPr>
          <p:cNvPr id="159" name="Google Shape;159;p41"/>
          <p:cNvSpPr txBox="1"/>
          <p:nvPr/>
        </p:nvSpPr>
        <p:spPr>
          <a:xfrm>
            <a:off x="4703277" y="3784585"/>
            <a:ext cx="13192500" cy="215400"/>
          </a:xfrm>
          <a:prstGeom prst="rect">
            <a:avLst/>
          </a:prstGeom>
          <a:noFill/>
          <a:ln>
            <a:noFill/>
          </a:ln>
        </p:spPr>
        <p:txBody>
          <a:bodyPr anchorCtr="0" anchor="t" bIns="0" lIns="0" spcFirstLastPara="1" rIns="0" wrap="square" tIns="0">
            <a:spAutoFit/>
          </a:bodyPr>
          <a:lstStyle/>
          <a:p>
            <a:pPr indent="0" lvl="0" marL="0" marR="0" rtl="0" algn="just">
              <a:lnSpc>
                <a:spcPct val="13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160" name="Google Shape;160;p41"/>
          <p:cNvGraphicFramePr/>
          <p:nvPr/>
        </p:nvGraphicFramePr>
        <p:xfrm>
          <a:off x="4682966" y="3177970"/>
          <a:ext cx="3000000" cy="3000000"/>
        </p:xfrm>
        <a:graphic>
          <a:graphicData uri="http://schemas.openxmlformats.org/drawingml/2006/table">
            <a:tbl>
              <a:tblPr bandRow="1" firstRow="1">
                <a:noFill/>
                <a:tableStyleId>{40B8A681-12FC-4D53-A2ED-DCCD64EA8287}</a:tableStyleId>
              </a:tblPr>
              <a:tblGrid>
                <a:gridCol w="2058650"/>
                <a:gridCol w="6701575"/>
                <a:gridCol w="4472900"/>
              </a:tblGrid>
              <a:tr h="440050">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Type</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Detail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Monthly costs</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rowSpan="2">
                  <a:txBody>
                    <a:bodyPr/>
                    <a:lstStyle/>
                    <a:p>
                      <a:pPr indent="0" lvl="0" marL="0" rtl="0" algn="ctr">
                        <a:spcBef>
                          <a:spcPts val="0"/>
                        </a:spcBef>
                        <a:spcAft>
                          <a:spcPts val="0"/>
                        </a:spcAft>
                        <a:buNone/>
                      </a:pPr>
                      <a:r>
                        <a:rPr lang="en-US" sz="2400">
                          <a:solidFill>
                            <a:srgbClr val="364182"/>
                          </a:solidFill>
                          <a:latin typeface="Raleway"/>
                          <a:ea typeface="Raleway"/>
                          <a:cs typeface="Raleway"/>
                          <a:sym typeface="Raleway"/>
                        </a:rPr>
                        <a:t>Equipment</a:t>
                      </a:r>
                      <a:endParaRPr>
                        <a:solidFill>
                          <a:schemeClr val="dk1"/>
                        </a:solidFill>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Architecture (EC2, ECS and SageMaker)</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$422.42 (623.68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Sensor (x50)</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$1550 (2288.51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792075">
                <a:tc rowSpan="6">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Labor</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Cloud Architect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28.900.000 VND ( 1789.26 AUD) </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IOT engineer (x1)</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13.000.000 VND (805 AUD) </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Manager (x1)</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35.000.000 VND (2167.94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Machine learning engineers </a:t>
                      </a:r>
                      <a:r>
                        <a:rPr lang="en-US" sz="2400" u="none" cap="none" strike="noStrike">
                          <a:solidFill>
                            <a:srgbClr val="364182"/>
                          </a:solidFill>
                          <a:latin typeface="Raleway"/>
                          <a:ea typeface="Raleway"/>
                          <a:cs typeface="Raleway"/>
                          <a:sym typeface="Raleway"/>
                        </a:rPr>
                        <a:t>(x</a:t>
                      </a:r>
                      <a:r>
                        <a:rPr lang="en-US" sz="2400">
                          <a:solidFill>
                            <a:srgbClr val="364182"/>
                          </a:solidFill>
                          <a:latin typeface="Raleway"/>
                          <a:ea typeface="Raleway"/>
                          <a:cs typeface="Raleway"/>
                          <a:sym typeface="Raleway"/>
                        </a:rPr>
                        <a:t>1</a:t>
                      </a:r>
                      <a:r>
                        <a:rPr lang="en-US" sz="2400" u="none" cap="none" strike="noStrike">
                          <a:solidFill>
                            <a:srgbClr val="364182"/>
                          </a:solidFill>
                          <a:latin typeface="Raleway"/>
                          <a:ea typeface="Raleway"/>
                          <a:cs typeface="Raleway"/>
                          <a:sym typeface="Raleway"/>
                        </a:rPr>
                        <a:t>)</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28.900.000 VND (1790 AUD)</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440050">
                <a:tc v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Data analyst (x1)</a:t>
                      </a:r>
                      <a:endParaRPr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10.208.000 VND (632.30 AUD) </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792075">
                <a:tc vMerge="1"/>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Office (100m</a:t>
                      </a:r>
                      <a:r>
                        <a:rPr baseline="30000" lang="en-US" sz="2400" u="none" cap="none" strike="noStrike">
                          <a:solidFill>
                            <a:srgbClr val="364182"/>
                          </a:solidFill>
                          <a:latin typeface="Raleway"/>
                          <a:ea typeface="Raleway"/>
                          <a:cs typeface="Raleway"/>
                          <a:sym typeface="Raleway"/>
                        </a:rPr>
                        <a:t>2</a:t>
                      </a:r>
                      <a:r>
                        <a:rPr lang="en-US" sz="2400" u="none" cap="none" strike="noStrike">
                          <a:solidFill>
                            <a:srgbClr val="364182"/>
                          </a:solidFill>
                          <a:latin typeface="Raleway"/>
                          <a:ea typeface="Raleway"/>
                          <a:cs typeface="Raleway"/>
                          <a:sym typeface="Raleway"/>
                        </a:rPr>
                        <a:t>, with electricity and Wi-Fi coverage)</a:t>
                      </a:r>
                      <a:endParaRPr baseline="30000" sz="2400" u="none" cap="none" strike="noStrike">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117.500.000 VND (7381.54 AUD)</a:t>
                      </a:r>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r h="1144125">
                <a:tc gridSpan="2">
                  <a:txBody>
                    <a:bodyPr/>
                    <a:lstStyle/>
                    <a:p>
                      <a:pPr indent="0" lvl="0" marL="0" marR="0" rtl="0" algn="ctr">
                        <a:lnSpc>
                          <a:spcPct val="100000"/>
                        </a:lnSpc>
                        <a:spcBef>
                          <a:spcPts val="0"/>
                        </a:spcBef>
                        <a:spcAft>
                          <a:spcPts val="0"/>
                        </a:spcAft>
                        <a:buNone/>
                      </a:pPr>
                      <a:r>
                        <a:rPr lang="en-US" sz="2400" u="none" cap="none" strike="noStrike">
                          <a:solidFill>
                            <a:srgbClr val="364182"/>
                          </a:solidFill>
                          <a:latin typeface="Raleway"/>
                          <a:ea typeface="Raleway"/>
                          <a:cs typeface="Raleway"/>
                          <a:sym typeface="Raleway"/>
                        </a:rPr>
                        <a:t>Total</a:t>
                      </a:r>
                      <a:endParaRPr/>
                    </a:p>
                  </a:txBody>
                  <a:tcPr marT="45725" marB="45725" marR="91450" marL="91450" anchor="ctr">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lang="en-US" sz="2400">
                          <a:solidFill>
                            <a:srgbClr val="364182"/>
                          </a:solidFill>
                          <a:latin typeface="Raleway"/>
                          <a:ea typeface="Raleway"/>
                          <a:cs typeface="Raleway"/>
                          <a:sym typeface="Raleway"/>
                        </a:rPr>
                        <a:t>17478.23 AUD</a:t>
                      </a:r>
                      <a:r>
                        <a:rPr lang="en-US" sz="2400">
                          <a:solidFill>
                            <a:srgbClr val="364182"/>
                          </a:solidFill>
                          <a:latin typeface="Raleway"/>
                          <a:ea typeface="Raleway"/>
                          <a:cs typeface="Raleway"/>
                          <a:sym typeface="Raleway"/>
                        </a:rPr>
                        <a:t> (</a:t>
                      </a:r>
                      <a:r>
                        <a:rPr lang="en-US" sz="2400">
                          <a:solidFill>
                            <a:srgbClr val="364182"/>
                          </a:solidFill>
                          <a:latin typeface="Raleway"/>
                          <a:ea typeface="Raleway"/>
                          <a:cs typeface="Raleway"/>
                          <a:sym typeface="Raleway"/>
                        </a:rPr>
                        <a:t>280,139,643 VND</a:t>
                      </a:r>
                      <a:r>
                        <a:rPr lang="en-US" sz="2400">
                          <a:solidFill>
                            <a:srgbClr val="364182"/>
                          </a:solidFill>
                          <a:latin typeface="Raleway"/>
                          <a:ea typeface="Raleway"/>
                          <a:cs typeface="Raleway"/>
                          <a:sym typeface="Raleway"/>
                        </a:rPr>
                        <a:t>)</a:t>
                      </a:r>
                      <a:endParaRPr sz="2400">
                        <a:solidFill>
                          <a:srgbClr val="364182"/>
                        </a:solidFill>
                        <a:latin typeface="Raleway"/>
                        <a:ea typeface="Raleway"/>
                        <a:cs typeface="Raleway"/>
                        <a:sym typeface="Raleway"/>
                      </a:endParaRPr>
                    </a:p>
                    <a:p>
                      <a:pPr indent="0" lvl="0" marL="0" marR="0" rtl="0" algn="l">
                        <a:lnSpc>
                          <a:spcPct val="100000"/>
                        </a:lnSpc>
                        <a:spcBef>
                          <a:spcPts val="0"/>
                        </a:spcBef>
                        <a:spcAft>
                          <a:spcPts val="0"/>
                        </a:spcAft>
                        <a:buNone/>
                      </a:pPr>
                      <a:r>
                        <a:t/>
                      </a:r>
                      <a:endParaRPr sz="2400">
                        <a:solidFill>
                          <a:srgbClr val="364182"/>
                        </a:solidFill>
                        <a:latin typeface="Raleway"/>
                        <a:ea typeface="Raleway"/>
                        <a:cs typeface="Raleway"/>
                        <a:sym typeface="Raleway"/>
                      </a:endParaRPr>
                    </a:p>
                  </a:txBody>
                  <a:tcPr marT="45725" marB="45725" marR="91450" marL="91450">
                    <a:lnL cap="flat" cmpd="sng" w="12700">
                      <a:solidFill>
                        <a:schemeClr val="dk2"/>
                      </a:solidFill>
                      <a:prstDash val="solid"/>
                      <a:round/>
                      <a:headEnd len="sm" w="sm" type="none"/>
                      <a:tailEnd len="sm" w="sm" type="none"/>
                    </a:lnL>
                    <a:lnR cap="flat" cmpd="sng" w="12700">
                      <a:solidFill>
                        <a:schemeClr val="dk2"/>
                      </a:solidFill>
                      <a:prstDash val="solid"/>
                      <a:round/>
                      <a:headEnd len="sm" w="sm" type="none"/>
                      <a:tailEnd len="sm" w="sm" type="none"/>
                    </a:lnR>
                    <a:lnT cap="flat" cmpd="sng" w="12700">
                      <a:solidFill>
                        <a:schemeClr val="dk2"/>
                      </a:solidFill>
                      <a:prstDash val="solid"/>
                      <a:round/>
                      <a:headEnd len="sm" w="sm" type="none"/>
                      <a:tailEnd len="sm" w="sm" type="none"/>
                    </a:lnT>
                    <a:lnB cap="flat" cmpd="sng" w="12700">
                      <a:solidFill>
                        <a:schemeClr val="dk2"/>
                      </a:solidFill>
                      <a:prstDash val="solid"/>
                      <a:round/>
                      <a:headEnd len="sm" w="sm" type="none"/>
                      <a:tailEnd len="sm" w="sm" type="none"/>
                    </a:lnB>
                  </a:tcPr>
                </a:tc>
              </a:tr>
            </a:tbl>
          </a:graphicData>
        </a:graphic>
      </p:graphicFrame>
      <p:sp>
        <p:nvSpPr>
          <p:cNvPr id="161" name="Google Shape;161;p41"/>
          <p:cNvSpPr txBox="1"/>
          <p:nvPr/>
        </p:nvSpPr>
        <p:spPr>
          <a:xfrm>
            <a:off x="6699790" y="9395650"/>
            <a:ext cx="9882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364182"/>
                </a:solidFill>
                <a:latin typeface="Raleway"/>
                <a:ea typeface="Raleway"/>
                <a:cs typeface="Raleway"/>
                <a:sym typeface="Raleway"/>
              </a:rPr>
              <a:t>Cost over the entire project (3 months): 840,418,929 VND</a:t>
            </a:r>
            <a:endParaRPr sz="2900">
              <a:solidFill>
                <a:srgbClr val="36418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